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7" r:id="rId3"/>
    <p:sldId id="329" r:id="rId4"/>
    <p:sldId id="330" r:id="rId5"/>
    <p:sldId id="331" r:id="rId6"/>
    <p:sldId id="332" r:id="rId7"/>
    <p:sldId id="333" r:id="rId8"/>
    <p:sldId id="334" r:id="rId9"/>
    <p:sldId id="335" r:id="rId10"/>
    <p:sldId id="258" r:id="rId11"/>
    <p:sldId id="259" r:id="rId12"/>
    <p:sldId id="261" r:id="rId13"/>
    <p:sldId id="262" r:id="rId14"/>
    <p:sldId id="260" r:id="rId15"/>
    <p:sldId id="336" r:id="rId16"/>
    <p:sldId id="266" r:id="rId17"/>
    <p:sldId id="267" r:id="rId18"/>
    <p:sldId id="263" r:id="rId19"/>
    <p:sldId id="264" r:id="rId20"/>
    <p:sldId id="268" r:id="rId21"/>
    <p:sldId id="269" r:id="rId22"/>
    <p:sldId id="265" r:id="rId23"/>
    <p:sldId id="270" r:id="rId24"/>
    <p:sldId id="271" r:id="rId25"/>
    <p:sldId id="272" r:id="rId26"/>
    <p:sldId id="273" r:id="rId27"/>
    <p:sldId id="274" r:id="rId28"/>
    <p:sldId id="275" r:id="rId29"/>
    <p:sldId id="276" r:id="rId30"/>
    <p:sldId id="278" r:id="rId31"/>
    <p:sldId id="279" r:id="rId32"/>
    <p:sldId id="277" r:id="rId33"/>
    <p:sldId id="282" r:id="rId34"/>
    <p:sldId id="283" r:id="rId35"/>
    <p:sldId id="284" r:id="rId36"/>
    <p:sldId id="281" r:id="rId37"/>
    <p:sldId id="280" r:id="rId38"/>
    <p:sldId id="285" r:id="rId39"/>
    <p:sldId id="290" r:id="rId40"/>
    <p:sldId id="291" r:id="rId41"/>
    <p:sldId id="292" r:id="rId42"/>
    <p:sldId id="286" r:id="rId43"/>
    <p:sldId id="287" r:id="rId44"/>
    <p:sldId id="288" r:id="rId45"/>
    <p:sldId id="289"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074"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0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91A1E-5826-43EB-A903-3E56B7313F29}" type="datetimeFigureOut">
              <a:rPr lang="en-US" smtClean="0"/>
              <a:t>10/30/2023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01F064-2DD3-4EDB-9A9F-3AB213B3E266}" type="slidenum">
              <a:rPr lang="en-US" smtClean="0"/>
              <a:t>‹#›</a:t>
            </a:fld>
            <a:endParaRPr lang="en-US"/>
          </a:p>
        </p:txBody>
      </p:sp>
    </p:spTree>
    <p:extLst>
      <p:ext uri="{BB962C8B-B14F-4D97-AF65-F5344CB8AC3E}">
        <p14:creationId xmlns:p14="http://schemas.microsoft.com/office/powerpoint/2010/main" val="2796637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4294967295"/>
          </p:nvPr>
        </p:nvSpPr>
        <p:spPr bwMode="auto">
          <a:xfrm>
            <a:off x="3884076" y="8684882"/>
            <a:ext cx="2972289" cy="45764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30" charset="0"/>
              </a:defRPr>
            </a:lvl1pPr>
            <a:lvl2pPr marL="742950" indent="-285750">
              <a:defRPr sz="2400">
                <a:solidFill>
                  <a:schemeClr val="tx1"/>
                </a:solidFill>
                <a:latin typeface="Times" pitchFamily="30" charset="0"/>
              </a:defRPr>
            </a:lvl2pPr>
            <a:lvl3pPr marL="1143000" indent="-228600">
              <a:defRPr sz="2400">
                <a:solidFill>
                  <a:schemeClr val="tx1"/>
                </a:solidFill>
                <a:latin typeface="Times" pitchFamily="30" charset="0"/>
              </a:defRPr>
            </a:lvl3pPr>
            <a:lvl4pPr marL="1600200" indent="-228600">
              <a:defRPr sz="2400">
                <a:solidFill>
                  <a:schemeClr val="tx1"/>
                </a:solidFill>
                <a:latin typeface="Times" pitchFamily="30" charset="0"/>
              </a:defRPr>
            </a:lvl4pPr>
            <a:lvl5pPr marL="2057400" indent="-228600">
              <a:defRPr sz="2400">
                <a:solidFill>
                  <a:schemeClr val="tx1"/>
                </a:solidFill>
                <a:latin typeface="Times" pitchFamily="30" charset="0"/>
              </a:defRPr>
            </a:lvl5pPr>
            <a:lvl6pPr marL="2514600" indent="-228600" eaLnBrk="0" fontAlgn="base" hangingPunct="0">
              <a:spcBef>
                <a:spcPct val="0"/>
              </a:spcBef>
              <a:spcAft>
                <a:spcPct val="0"/>
              </a:spcAft>
              <a:defRPr sz="2400">
                <a:solidFill>
                  <a:schemeClr val="tx1"/>
                </a:solidFill>
                <a:latin typeface="Times" pitchFamily="30" charset="0"/>
              </a:defRPr>
            </a:lvl6pPr>
            <a:lvl7pPr marL="2971800" indent="-228600" eaLnBrk="0" fontAlgn="base" hangingPunct="0">
              <a:spcBef>
                <a:spcPct val="0"/>
              </a:spcBef>
              <a:spcAft>
                <a:spcPct val="0"/>
              </a:spcAft>
              <a:defRPr sz="2400">
                <a:solidFill>
                  <a:schemeClr val="tx1"/>
                </a:solidFill>
                <a:latin typeface="Times" pitchFamily="30" charset="0"/>
              </a:defRPr>
            </a:lvl7pPr>
            <a:lvl8pPr marL="3429000" indent="-228600" eaLnBrk="0" fontAlgn="base" hangingPunct="0">
              <a:spcBef>
                <a:spcPct val="0"/>
              </a:spcBef>
              <a:spcAft>
                <a:spcPct val="0"/>
              </a:spcAft>
              <a:defRPr sz="2400">
                <a:solidFill>
                  <a:schemeClr val="tx1"/>
                </a:solidFill>
                <a:latin typeface="Times" pitchFamily="30" charset="0"/>
              </a:defRPr>
            </a:lvl8pPr>
            <a:lvl9pPr marL="3886200" indent="-228600" eaLnBrk="0" fontAlgn="base" hangingPunct="0">
              <a:spcBef>
                <a:spcPct val="0"/>
              </a:spcBef>
              <a:spcAft>
                <a:spcPct val="0"/>
              </a:spcAft>
              <a:defRPr sz="2400">
                <a:solidFill>
                  <a:schemeClr val="tx1"/>
                </a:solidFill>
                <a:latin typeface="Times" pitchFamily="30" charset="0"/>
              </a:defRPr>
            </a:lvl9pPr>
          </a:lstStyle>
          <a:p>
            <a:fld id="{A693123F-C0FE-4D57-B047-83FD0800B188}" type="slidenum">
              <a:rPr lang="en-US" altLang="ja-JP"/>
              <a:pPr/>
              <a:t>3</a:t>
            </a:fld>
            <a:endParaRPr lang="en-US" altLang="ja-JP"/>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buFontTx/>
              <a:buChar char="-"/>
            </a:pPr>
            <a:r>
              <a:rPr lang="en-US" altLang="ja-JP"/>
              <a:t>eg. Netscape 6</a:t>
            </a:r>
          </a:p>
          <a:p>
            <a:pPr eaLnBrk="1" hangingPunct="1">
              <a:buFontTx/>
              <a:buChar char="-"/>
            </a:pPr>
            <a:r>
              <a:rPr lang="en-US" altLang="ja-JP"/>
              <a:t>No communication after requirements analysis, or, Business needs changes</a:t>
            </a:r>
          </a:p>
          <a:p>
            <a:pPr eaLnBrk="1" hangingPunct="1">
              <a:buFontTx/>
              <a:buChar char="-"/>
            </a:pPr>
            <a:r>
              <a:rPr lang="en-US" altLang="ja-JP"/>
              <a:t>Time pressure, quality sacrificed for short-term speed gain</a:t>
            </a:r>
          </a:p>
          <a:p>
            <a:pPr eaLnBrk="1" hangingPunct="1">
              <a:buFontTx/>
              <a:buChar char="-"/>
            </a:pPr>
            <a:r>
              <a:rPr lang="en-US" altLang="ja-JP"/>
              <a:t>Bigger projects have good chance of being cancelled: low visibility, large budgets/timeframes </a:t>
            </a:r>
          </a:p>
          <a:p>
            <a:pPr eaLnBrk="1" hangingPunct="1">
              <a:buFontTx/>
              <a:buChar char="-"/>
            </a:pPr>
            <a:r>
              <a:rPr lang="en-US" altLang="ja-JP"/>
              <a:t>System delivered, works, but complex and/or fragile</a:t>
            </a:r>
          </a:p>
        </p:txBody>
      </p:sp>
    </p:spTree>
    <p:extLst>
      <p:ext uri="{BB962C8B-B14F-4D97-AF65-F5344CB8AC3E}">
        <p14:creationId xmlns:p14="http://schemas.microsoft.com/office/powerpoint/2010/main" val="2153685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4294967295"/>
          </p:nvPr>
        </p:nvSpPr>
        <p:spPr bwMode="auto">
          <a:xfrm>
            <a:off x="3884076" y="8684882"/>
            <a:ext cx="2972289" cy="45764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30" charset="0"/>
              </a:defRPr>
            </a:lvl1pPr>
            <a:lvl2pPr marL="742950" indent="-285750">
              <a:defRPr sz="2400">
                <a:solidFill>
                  <a:schemeClr val="tx1"/>
                </a:solidFill>
                <a:latin typeface="Times" pitchFamily="30" charset="0"/>
              </a:defRPr>
            </a:lvl2pPr>
            <a:lvl3pPr marL="1143000" indent="-228600">
              <a:defRPr sz="2400">
                <a:solidFill>
                  <a:schemeClr val="tx1"/>
                </a:solidFill>
                <a:latin typeface="Times" pitchFamily="30" charset="0"/>
              </a:defRPr>
            </a:lvl3pPr>
            <a:lvl4pPr marL="1600200" indent="-228600">
              <a:defRPr sz="2400">
                <a:solidFill>
                  <a:schemeClr val="tx1"/>
                </a:solidFill>
                <a:latin typeface="Times" pitchFamily="30" charset="0"/>
              </a:defRPr>
            </a:lvl4pPr>
            <a:lvl5pPr marL="2057400" indent="-228600">
              <a:defRPr sz="2400">
                <a:solidFill>
                  <a:schemeClr val="tx1"/>
                </a:solidFill>
                <a:latin typeface="Times" pitchFamily="30" charset="0"/>
              </a:defRPr>
            </a:lvl5pPr>
            <a:lvl6pPr marL="2514600" indent="-228600" eaLnBrk="0" fontAlgn="base" hangingPunct="0">
              <a:spcBef>
                <a:spcPct val="0"/>
              </a:spcBef>
              <a:spcAft>
                <a:spcPct val="0"/>
              </a:spcAft>
              <a:defRPr sz="2400">
                <a:solidFill>
                  <a:schemeClr val="tx1"/>
                </a:solidFill>
                <a:latin typeface="Times" pitchFamily="30" charset="0"/>
              </a:defRPr>
            </a:lvl6pPr>
            <a:lvl7pPr marL="2971800" indent="-228600" eaLnBrk="0" fontAlgn="base" hangingPunct="0">
              <a:spcBef>
                <a:spcPct val="0"/>
              </a:spcBef>
              <a:spcAft>
                <a:spcPct val="0"/>
              </a:spcAft>
              <a:defRPr sz="2400">
                <a:solidFill>
                  <a:schemeClr val="tx1"/>
                </a:solidFill>
                <a:latin typeface="Times" pitchFamily="30" charset="0"/>
              </a:defRPr>
            </a:lvl7pPr>
            <a:lvl8pPr marL="3429000" indent="-228600" eaLnBrk="0" fontAlgn="base" hangingPunct="0">
              <a:spcBef>
                <a:spcPct val="0"/>
              </a:spcBef>
              <a:spcAft>
                <a:spcPct val="0"/>
              </a:spcAft>
              <a:defRPr sz="2400">
                <a:solidFill>
                  <a:schemeClr val="tx1"/>
                </a:solidFill>
                <a:latin typeface="Times" pitchFamily="30" charset="0"/>
              </a:defRPr>
            </a:lvl8pPr>
            <a:lvl9pPr marL="3886200" indent="-228600" eaLnBrk="0" fontAlgn="base" hangingPunct="0">
              <a:spcBef>
                <a:spcPct val="0"/>
              </a:spcBef>
              <a:spcAft>
                <a:spcPct val="0"/>
              </a:spcAft>
              <a:defRPr sz="2400">
                <a:solidFill>
                  <a:schemeClr val="tx1"/>
                </a:solidFill>
                <a:latin typeface="Times" pitchFamily="30" charset="0"/>
              </a:defRPr>
            </a:lvl9pPr>
          </a:lstStyle>
          <a:p>
            <a:fld id="{3A686CC1-5823-4583-ABE3-CFFB459830C1}" type="slidenum">
              <a:rPr lang="en-US" altLang="ja-JP"/>
              <a:pPr/>
              <a:t>7</a:t>
            </a:fld>
            <a:endParaRPr lang="en-US" altLang="ja-JP"/>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a:t>Todo: function point</a:t>
            </a:r>
          </a:p>
          <a:p>
            <a:pPr eaLnBrk="1" hangingPunct="1"/>
            <a:r>
              <a:rPr lang="en-US" altLang="ja-JP"/>
              <a:t>http://www.yourdon.com/books/y2k2020/11.dejavu.html</a:t>
            </a:r>
          </a:p>
          <a:p>
            <a:pPr eaLnBrk="1" hangingPunct="1"/>
            <a:endParaRPr lang="en-US" altLang="ja-JP"/>
          </a:p>
        </p:txBody>
      </p:sp>
    </p:spTree>
    <p:extLst>
      <p:ext uri="{BB962C8B-B14F-4D97-AF65-F5344CB8AC3E}">
        <p14:creationId xmlns:p14="http://schemas.microsoft.com/office/powerpoint/2010/main" val="1192301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1" y="1981200"/>
            <a:ext cx="7772400" cy="4114800"/>
          </a:xfrm>
        </p:spPr>
        <p:txBody>
          <a:bodyPr/>
          <a:lstStyle/>
          <a:p>
            <a:pPr lvl="0"/>
            <a:endParaRPr lang="en-US" noProof="0"/>
          </a:p>
        </p:txBody>
      </p:sp>
    </p:spTree>
    <p:extLst>
      <p:ext uri="{BB962C8B-B14F-4D97-AF65-F5344CB8AC3E}">
        <p14:creationId xmlns:p14="http://schemas.microsoft.com/office/powerpoint/2010/main" val="2365844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Agile  </a:t>
            </a:r>
            <a:r>
              <a:rPr lang="en-US"/>
              <a:t>Software Development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96688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development</a:t>
            </a:r>
          </a:p>
        </p:txBody>
      </p:sp>
      <p:sp>
        <p:nvSpPr>
          <p:cNvPr id="3" name="Content Placeholder 2"/>
          <p:cNvSpPr>
            <a:spLocks noGrp="1"/>
          </p:cNvSpPr>
          <p:nvPr>
            <p:ph idx="1"/>
          </p:nvPr>
        </p:nvSpPr>
        <p:spPr>
          <a:xfrm>
            <a:off x="330993" y="1284287"/>
            <a:ext cx="8229600" cy="3352800"/>
          </a:xfrm>
        </p:spPr>
        <p:txBody>
          <a:bodyPr>
            <a:normAutofit fontScale="77500" lnSpcReduction="20000"/>
          </a:bodyPr>
          <a:lstStyle/>
          <a:p>
            <a:pPr algn="just"/>
            <a:r>
              <a:rPr lang="en-US" dirty="0"/>
              <a:t>Program specification, design and implementation are inter-leaved</a:t>
            </a:r>
          </a:p>
          <a:p>
            <a:pPr algn="just"/>
            <a:r>
              <a:rPr lang="en-US" dirty="0"/>
              <a:t>The system is developed as a series of versions or increments with stakeholders involved in version specification and evaluation</a:t>
            </a:r>
          </a:p>
          <a:p>
            <a:pPr algn="just"/>
            <a:r>
              <a:rPr lang="en-US" dirty="0"/>
              <a:t>Frequent delivery of new versions for evaluation</a:t>
            </a:r>
          </a:p>
          <a:p>
            <a:pPr algn="just"/>
            <a:r>
              <a:rPr lang="en-US" dirty="0"/>
              <a:t>Extensive tool support (e.g. automated testing tools) used to support development.</a:t>
            </a:r>
          </a:p>
          <a:p>
            <a:pPr algn="just"/>
            <a:r>
              <a:rPr lang="en-US" dirty="0"/>
              <a:t>Minimal documentation – focus on working code</a:t>
            </a:r>
          </a:p>
          <a:p>
            <a:pPr marL="0" indent="0" algn="just">
              <a:buNone/>
            </a:pPr>
            <a:endParaRPr lang="en-US" dirty="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343400"/>
            <a:ext cx="5691187"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67538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85917" y="9832"/>
            <a:ext cx="8229600" cy="1143000"/>
          </a:xfrm>
        </p:spPr>
        <p:txBody>
          <a:bodyPr/>
          <a:lstStyle/>
          <a:p>
            <a:r>
              <a:rPr lang="en-US" dirty="0"/>
              <a:t>Plan-driven and agile development</a:t>
            </a: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11</a:t>
            </a:fld>
            <a:endParaRPr lang="en-US"/>
          </a:p>
        </p:txBody>
      </p:sp>
      <p:pic>
        <p:nvPicPr>
          <p:cNvPr id="4" name="Picture 3" descr="3.2 PlanBasedAgile.eps"/>
          <p:cNvPicPr>
            <a:picLocks noChangeAspect="1"/>
          </p:cNvPicPr>
          <p:nvPr/>
        </p:nvPicPr>
        <p:blipFill>
          <a:blip r:embed="rId2"/>
          <a:stretch>
            <a:fillRect/>
          </a:stretch>
        </p:blipFill>
        <p:spPr>
          <a:xfrm>
            <a:off x="1734748" y="762000"/>
            <a:ext cx="5731937" cy="4357990"/>
          </a:xfrm>
          <a:prstGeom prst="rect">
            <a:avLst/>
          </a:prstGeom>
        </p:spPr>
      </p:pic>
      <p:sp>
        <p:nvSpPr>
          <p:cNvPr id="2" name="Date Placeholder 1"/>
          <p:cNvSpPr>
            <a:spLocks noGrp="1"/>
          </p:cNvSpPr>
          <p:nvPr>
            <p:ph type="dt" sz="half" idx="10"/>
          </p:nvPr>
        </p:nvSpPr>
        <p:spPr/>
        <p:txBody>
          <a:bodyPr/>
          <a:lstStyle/>
          <a:p>
            <a:pPr>
              <a:defRPr/>
            </a:pPr>
            <a:r>
              <a:rPr lang="en-GB"/>
              <a:t>30/10/2014</a:t>
            </a:r>
            <a:endParaRPr lang="en-US"/>
          </a:p>
        </p:txBody>
      </p:sp>
      <p:sp>
        <p:nvSpPr>
          <p:cNvPr id="3" name="TextBox 2"/>
          <p:cNvSpPr txBox="1"/>
          <p:nvPr/>
        </p:nvSpPr>
        <p:spPr>
          <a:xfrm>
            <a:off x="381000" y="5334000"/>
            <a:ext cx="7848600" cy="1015663"/>
          </a:xfrm>
          <a:prstGeom prst="rect">
            <a:avLst/>
          </a:prstGeom>
          <a:noFill/>
        </p:spPr>
        <p:txBody>
          <a:bodyPr wrap="square" rtlCol="0">
            <a:spAutoFit/>
          </a:bodyPr>
          <a:lstStyle/>
          <a:p>
            <a:r>
              <a:rPr lang="en-US" sz="2000" b="1" dirty="0"/>
              <a:t>Agile method applicability: </a:t>
            </a:r>
            <a:r>
              <a:rPr lang="en-US" sz="2000" dirty="0"/>
              <a:t>if </a:t>
            </a:r>
            <a:r>
              <a:rPr lang="en-GB" sz="2000" dirty="0"/>
              <a:t>developing a small or medium-sized product, commitment from the customer to become involved in the development process</a:t>
            </a:r>
            <a:r>
              <a:rPr lang="en-US" sz="2000" dirty="0"/>
              <a:t> </a:t>
            </a:r>
          </a:p>
        </p:txBody>
      </p:sp>
    </p:spTree>
    <p:extLst>
      <p:ext uri="{BB962C8B-B14F-4D97-AF65-F5344CB8AC3E}">
        <p14:creationId xmlns:p14="http://schemas.microsoft.com/office/powerpoint/2010/main" val="2953370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39984" y="293186"/>
            <a:ext cx="7745938" cy="905052"/>
          </a:xfrm>
        </p:spPr>
        <p:txBody>
          <a:bodyPr>
            <a:normAutofit fontScale="90000"/>
          </a:bodyPr>
          <a:lstStyle/>
          <a:p>
            <a:pPr algn="ctr"/>
            <a:r>
              <a:rPr lang="en-US" dirty="0"/>
              <a:t/>
            </a:r>
            <a:br>
              <a:rPr lang="en-US" dirty="0"/>
            </a:br>
            <a:r>
              <a:rPr lang="en-US" sz="3600" b="1" dirty="0"/>
              <a:t>The Manifesto for </a:t>
            </a:r>
            <a:br>
              <a:rPr lang="en-US" sz="3600" b="1" dirty="0"/>
            </a:br>
            <a:r>
              <a:rPr lang="en-US" sz="3600" b="1" dirty="0"/>
              <a:t>Agile Software Development</a:t>
            </a:r>
            <a:endParaRPr lang="en-US" sz="2400" b="1" dirty="0"/>
          </a:p>
        </p:txBody>
      </p:sp>
      <p:sp>
        <p:nvSpPr>
          <p:cNvPr id="4" name="Rectangle 2"/>
          <p:cNvSpPr>
            <a:spLocks noGrp="1" noRot="1" noChangeArrowheads="1"/>
          </p:cNvSpPr>
          <p:nvPr>
            <p:ph idx="1"/>
          </p:nvPr>
        </p:nvSpPr>
        <p:spPr/>
        <p:txBody>
          <a:bodyPr>
            <a:normAutofit/>
          </a:bodyPr>
          <a:lstStyle/>
          <a:p>
            <a:pPr>
              <a:spcBef>
                <a:spcPts val="602"/>
              </a:spcBef>
              <a:defRPr/>
            </a:pPr>
            <a:r>
              <a:rPr lang="en-US" sz="2000" dirty="0">
                <a:latin typeface="Palatino" pitchFamily="30" charset="0"/>
              </a:rPr>
              <a:t>“We are uncovering better ways of developing software by doing it and helping others do it.  Through this work we have come to value: </a:t>
            </a:r>
          </a:p>
          <a:p>
            <a:pPr lvl="1">
              <a:spcBef>
                <a:spcPts val="301"/>
              </a:spcBef>
              <a:defRPr/>
            </a:pPr>
            <a:r>
              <a:rPr lang="en-US" b="1" i="1" dirty="0">
                <a:solidFill>
                  <a:srgbClr val="FF0000"/>
                </a:solidFill>
                <a:latin typeface="Palatino" pitchFamily="30" charset="0"/>
              </a:rPr>
              <a:t>Individuals and interactions</a:t>
            </a:r>
            <a:r>
              <a:rPr lang="en-US" b="1" dirty="0">
                <a:solidFill>
                  <a:srgbClr val="FF0000"/>
                </a:solidFill>
                <a:latin typeface="Palatino" pitchFamily="30" charset="0"/>
              </a:rPr>
              <a:t> over processes and tools </a:t>
            </a:r>
          </a:p>
          <a:p>
            <a:pPr lvl="1">
              <a:spcBef>
                <a:spcPts val="301"/>
              </a:spcBef>
              <a:defRPr/>
            </a:pPr>
            <a:r>
              <a:rPr lang="en-US" b="1" i="1" dirty="0">
                <a:solidFill>
                  <a:srgbClr val="FF0000"/>
                </a:solidFill>
                <a:latin typeface="Palatino" pitchFamily="30" charset="0"/>
              </a:rPr>
              <a:t>Working software</a:t>
            </a:r>
            <a:r>
              <a:rPr lang="en-US" b="1" dirty="0">
                <a:solidFill>
                  <a:srgbClr val="FF0000"/>
                </a:solidFill>
                <a:latin typeface="Palatino" pitchFamily="30" charset="0"/>
              </a:rPr>
              <a:t> over comprehensive documentation </a:t>
            </a:r>
          </a:p>
          <a:p>
            <a:pPr lvl="1">
              <a:spcBef>
                <a:spcPts val="301"/>
              </a:spcBef>
              <a:defRPr/>
            </a:pPr>
            <a:r>
              <a:rPr lang="en-US" b="1" i="1" dirty="0">
                <a:solidFill>
                  <a:srgbClr val="FF0000"/>
                </a:solidFill>
                <a:latin typeface="Palatino" pitchFamily="30" charset="0"/>
              </a:rPr>
              <a:t>Customer collaboration</a:t>
            </a:r>
            <a:r>
              <a:rPr lang="en-US" b="1" dirty="0">
                <a:solidFill>
                  <a:srgbClr val="FF0000"/>
                </a:solidFill>
                <a:latin typeface="Palatino" pitchFamily="30" charset="0"/>
              </a:rPr>
              <a:t> over contract negotiation </a:t>
            </a:r>
          </a:p>
          <a:p>
            <a:pPr lvl="1">
              <a:spcBef>
                <a:spcPts val="301"/>
              </a:spcBef>
              <a:defRPr/>
            </a:pPr>
            <a:r>
              <a:rPr lang="en-US" b="1" i="1" dirty="0">
                <a:solidFill>
                  <a:srgbClr val="FF0000"/>
                </a:solidFill>
                <a:latin typeface="Palatino" pitchFamily="30" charset="0"/>
              </a:rPr>
              <a:t>Responding to change</a:t>
            </a:r>
            <a:r>
              <a:rPr lang="en-US" b="1" dirty="0">
                <a:solidFill>
                  <a:srgbClr val="FF0000"/>
                </a:solidFill>
                <a:latin typeface="Palatino" pitchFamily="30" charset="0"/>
              </a:rPr>
              <a:t> over following a plan </a:t>
            </a:r>
          </a:p>
          <a:p>
            <a:pPr>
              <a:spcBef>
                <a:spcPts val="301"/>
              </a:spcBef>
              <a:defRPr/>
            </a:pPr>
            <a:r>
              <a:rPr lang="en-US" sz="2000" dirty="0">
                <a:latin typeface="Palatino" pitchFamily="30" charset="0"/>
              </a:rPr>
              <a:t>That is, while there is value in the items on the right, we value the items on the left more.”</a:t>
            </a:r>
          </a:p>
          <a:p>
            <a:pPr eaLnBrk="1" hangingPunct="1">
              <a:defRPr/>
            </a:pPr>
            <a:endParaRPr lang="en-US" dirty="0">
              <a:ea typeface="+mj-ea"/>
              <a:cs typeface="+mj-cs"/>
            </a:endParaRPr>
          </a:p>
        </p:txBody>
      </p:sp>
      <p:sp>
        <p:nvSpPr>
          <p:cNvPr id="5" name="Text Box 4"/>
          <p:cNvSpPr txBox="1">
            <a:spLocks noChangeArrowheads="1"/>
          </p:cNvSpPr>
          <p:nvPr/>
        </p:nvSpPr>
        <p:spPr bwMode="auto">
          <a:xfrm>
            <a:off x="5638800" y="6096000"/>
            <a:ext cx="1555377" cy="523580"/>
          </a:xfrm>
          <a:prstGeom prst="rect">
            <a:avLst/>
          </a:prstGeom>
          <a:noFill/>
          <a:ln w="12700">
            <a:noFill/>
            <a:miter lim="800000"/>
            <a:headEnd/>
            <a:tailEnd/>
          </a:ln>
          <a:effectLst/>
        </p:spPr>
        <p:txBody>
          <a:bodyPr wrap="none" lIns="91797" tIns="45898" rIns="91797" bIns="45898">
            <a:spAutoFit/>
          </a:bodyPr>
          <a:lstStyle/>
          <a:p>
            <a:pPr>
              <a:defRPr/>
            </a:pPr>
            <a:r>
              <a:rPr lang="en-US" sz="1400" i="1" dirty="0">
                <a:cs typeface="Arial" pitchFamily="34" charset="0"/>
              </a:rPr>
              <a:t>agilemanifesto.org</a:t>
            </a:r>
          </a:p>
          <a:p>
            <a:pPr>
              <a:defRPr/>
            </a:pPr>
            <a:r>
              <a:rPr lang="en-US" sz="1400" i="1" dirty="0">
                <a:cs typeface="Arial" pitchFamily="34" charset="0"/>
              </a:rPr>
              <a:t>Kent Beck et al</a:t>
            </a:r>
          </a:p>
        </p:txBody>
      </p:sp>
    </p:spTree>
    <p:extLst>
      <p:ext uri="{BB962C8B-B14F-4D97-AF65-F5344CB8AC3E}">
        <p14:creationId xmlns:p14="http://schemas.microsoft.com/office/powerpoint/2010/main" val="3886339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graphicFrame>
        <p:nvGraphicFramePr>
          <p:cNvPr id="4" name="Table 3"/>
          <p:cNvGraphicFramePr>
            <a:graphicFrameLocks noGrp="1"/>
          </p:cNvGraphicFramePr>
          <p:nvPr/>
        </p:nvGraphicFramePr>
        <p:xfrm>
          <a:off x="457200" y="1661727"/>
          <a:ext cx="8271317" cy="4684509"/>
        </p:xfrm>
        <a:graphic>
          <a:graphicData uri="http://schemas.openxmlformats.org/drawingml/2006/table">
            <a:tbl>
              <a:tblPr/>
              <a:tblGrid>
                <a:gridCol w="2300606">
                  <a:extLst>
                    <a:ext uri="{9D8B030D-6E8A-4147-A177-3AD203B41FA5}">
                      <a16:colId xmlns:a16="http://schemas.microsoft.com/office/drawing/2014/main" xmlns="" val="20000"/>
                    </a:ext>
                  </a:extLst>
                </a:gridCol>
                <a:gridCol w="5844958">
                  <a:extLst>
                    <a:ext uri="{9D8B030D-6E8A-4147-A177-3AD203B41FA5}">
                      <a16:colId xmlns:a16="http://schemas.microsoft.com/office/drawing/2014/main" xmlns="" val="20001"/>
                    </a:ext>
                  </a:extLst>
                </a:gridCol>
                <a:gridCol w="125753">
                  <a:extLst>
                    <a:ext uri="{9D8B030D-6E8A-4147-A177-3AD203B41FA5}">
                      <a16:colId xmlns:a16="http://schemas.microsoft.com/office/drawing/2014/main" xmlns="" val="20002"/>
                    </a:ext>
                  </a:extLst>
                </a:gridCol>
              </a:tblGrid>
              <a:tr h="403151">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a:ea typeface="Times New Roman" charset="0"/>
                          <a:cs typeface="Arial"/>
                        </a:rPr>
                        <a:t>Principle</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extLst>
                  <a:ext uri="{0D108BD9-81ED-4DB2-BD59-A6C34878D82A}">
                    <a16:rowId xmlns:a16="http://schemas.microsoft.com/office/drawing/2014/main" xmlns="" val="10000"/>
                  </a:ext>
                </a:extLst>
              </a:tr>
              <a:tr h="108354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Customer involvement </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Customers should be closely involved throughout the development process. Their role is provide and prioritize new system requirements and to evaluate the iterations of the system.</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dirty="0"/>
                    </a:p>
                  </a:txBody>
                  <a:tcPr/>
                </a:tc>
                <a:extLst>
                  <a:ext uri="{0D108BD9-81ED-4DB2-BD59-A6C34878D82A}">
                    <a16:rowId xmlns:a16="http://schemas.microsoft.com/office/drawing/2014/main" xmlns="" val="10001"/>
                  </a:ext>
                </a:extLst>
              </a:tr>
              <a:tr h="72997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Incremental delivery</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The software is developed in increments with the customer specifying the requirements to be included in each increment.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tc>
                <a:extLst>
                  <a:ext uri="{0D108BD9-81ED-4DB2-BD59-A6C34878D82A}">
                    <a16:rowId xmlns:a16="http://schemas.microsoft.com/office/drawing/2014/main" xmlns="" val="10002"/>
                  </a:ext>
                </a:extLst>
              </a:tr>
              <a:tr h="88195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People not process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The skills of the development team should be recognized and exploited. Team members should be left to develop their own ways of working without prescriptive processes.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tc>
                <a:extLst>
                  <a:ext uri="{0D108BD9-81ED-4DB2-BD59-A6C34878D82A}">
                    <a16:rowId xmlns:a16="http://schemas.microsoft.com/office/drawing/2014/main" xmlns="" val="10003"/>
                  </a:ext>
                </a:extLst>
              </a:tr>
              <a:tr h="680364">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Embrace change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Expect the system requirements to change and so design the system to accommodate these changes.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tc>
                <a:extLst>
                  <a:ext uri="{0D108BD9-81ED-4DB2-BD59-A6C34878D82A}">
                    <a16:rowId xmlns:a16="http://schemas.microsoft.com/office/drawing/2014/main" xmlns="" val="10004"/>
                  </a:ext>
                </a:extLst>
              </a:tr>
              <a:tr h="88195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Maintain simplicity</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Focus on simplicity in both the software being developed and in the development process. Wherever possible, actively work to eliminate complexity from the system.</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a:ln>
                            <a:noFill/>
                          </a:ln>
                          <a:solidFill>
                            <a:srgbClr val="000000"/>
                          </a:solidFill>
                          <a:effectLst/>
                          <a:latin typeface="Times New Roman" charset="0"/>
                          <a:ea typeface="Calibri" charset="0"/>
                          <a:cs typeface="Times New Roman" charset="0"/>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5"/>
                  </a:ext>
                </a:extLst>
              </a:tr>
            </a:tbl>
          </a:graphicData>
        </a:graphic>
      </p:graphicFrame>
      <p:sp>
        <p:nvSpPr>
          <p:cNvPr id="2" name="Date Placeholder 1"/>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911019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programming</a:t>
            </a:r>
          </a:p>
        </p:txBody>
      </p:sp>
      <p:sp>
        <p:nvSpPr>
          <p:cNvPr id="3" name="Content Placeholder 2"/>
          <p:cNvSpPr>
            <a:spLocks noGrp="1"/>
          </p:cNvSpPr>
          <p:nvPr>
            <p:ph idx="1"/>
          </p:nvPr>
        </p:nvSpPr>
        <p:spPr>
          <a:xfrm>
            <a:off x="457200" y="1143000"/>
            <a:ext cx="8229600" cy="1981199"/>
          </a:xfrm>
        </p:spPr>
        <p:txBody>
          <a:bodyPr>
            <a:normAutofit fontScale="70000" lnSpcReduction="20000"/>
          </a:bodyPr>
          <a:lstStyle/>
          <a:p>
            <a:pPr>
              <a:lnSpc>
                <a:spcPct val="90000"/>
              </a:lnSpc>
            </a:pPr>
            <a:r>
              <a:rPr lang="en-US" dirty="0"/>
              <a:t>Extreme Programming (XP) takes an ‘extreme’ approach to iterative development. </a:t>
            </a:r>
          </a:p>
          <a:p>
            <a:pPr lvl="1">
              <a:lnSpc>
                <a:spcPct val="90000"/>
              </a:lnSpc>
            </a:pPr>
            <a:r>
              <a:rPr lang="en-US" dirty="0"/>
              <a:t>New versions may be built several times per day;</a:t>
            </a:r>
          </a:p>
          <a:p>
            <a:pPr lvl="1">
              <a:lnSpc>
                <a:spcPct val="90000"/>
              </a:lnSpc>
            </a:pPr>
            <a:r>
              <a:rPr lang="en-US" dirty="0"/>
              <a:t>Increments are delivered to customers every 2 weeks;</a:t>
            </a:r>
          </a:p>
          <a:p>
            <a:pPr lvl="1">
              <a:lnSpc>
                <a:spcPct val="90000"/>
              </a:lnSpc>
            </a:pPr>
            <a:r>
              <a:rPr lang="en-US" dirty="0"/>
              <a:t>All tests must be run for every build and the build is only accepted if tests run successfully</a:t>
            </a:r>
          </a:p>
          <a:p>
            <a:pPr marL="0" indent="0">
              <a:lnSpc>
                <a:spcPct val="90000"/>
              </a:lnSpc>
              <a:buNone/>
            </a:pPr>
            <a:r>
              <a:rPr lang="en-US" b="1" dirty="0"/>
              <a:t>The extreme programming release cycle</a:t>
            </a:r>
            <a:r>
              <a:rPr lang="en-GB" b="1" dirty="0"/>
              <a:t> </a:t>
            </a:r>
            <a:endParaRPr lang="en-US" b="1" dirty="0"/>
          </a:p>
        </p:txBody>
      </p:sp>
      <p:pic>
        <p:nvPicPr>
          <p:cNvPr id="4" name="Picture 3" descr="3.3-XP-ReleaseCycle.eps"/>
          <p:cNvPicPr>
            <a:picLocks noChangeAspect="1"/>
          </p:cNvPicPr>
          <p:nvPr/>
        </p:nvPicPr>
        <p:blipFill>
          <a:blip r:embed="rId2"/>
          <a:stretch>
            <a:fillRect/>
          </a:stretch>
        </p:blipFill>
        <p:spPr>
          <a:xfrm>
            <a:off x="1192427" y="3200400"/>
            <a:ext cx="6558005" cy="2856274"/>
          </a:xfrm>
          <a:prstGeom prst="rect">
            <a:avLst/>
          </a:prstGeom>
        </p:spPr>
      </p:pic>
    </p:spTree>
    <p:extLst>
      <p:ext uri="{BB962C8B-B14F-4D97-AF65-F5344CB8AC3E}">
        <p14:creationId xmlns:p14="http://schemas.microsoft.com/office/powerpoint/2010/main" val="823317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A350D1-AFD1-4AF8-B146-36FE797A78E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FBE251C8-ED19-4017-B714-364EF5E6E8E1}"/>
              </a:ext>
            </a:extLst>
          </p:cNvPr>
          <p:cNvPicPr>
            <a:picLocks noGrp="1" noChangeAspect="1"/>
          </p:cNvPicPr>
          <p:nvPr>
            <p:ph idx="1"/>
          </p:nvPr>
        </p:nvPicPr>
        <p:blipFill>
          <a:blip r:embed="rId2"/>
          <a:stretch>
            <a:fillRect/>
          </a:stretch>
        </p:blipFill>
        <p:spPr>
          <a:xfrm>
            <a:off x="1143001" y="1600200"/>
            <a:ext cx="6353274" cy="4916550"/>
          </a:xfrm>
          <a:prstGeom prst="rect">
            <a:avLst/>
          </a:prstGeom>
        </p:spPr>
      </p:pic>
    </p:spTree>
    <p:extLst>
      <p:ext uri="{BB962C8B-B14F-4D97-AF65-F5344CB8AC3E}">
        <p14:creationId xmlns:p14="http://schemas.microsoft.com/office/powerpoint/2010/main" val="3356396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33908" y="140220"/>
            <a:ext cx="9010092" cy="1109007"/>
          </a:xfrm>
        </p:spPr>
        <p:txBody>
          <a:bodyPr/>
          <a:lstStyle/>
          <a:p>
            <a:r>
              <a:rPr lang="en-US" sz="3600"/>
              <a:t>From Waterfall to Extreme Programming</a:t>
            </a:r>
          </a:p>
        </p:txBody>
      </p:sp>
      <p:graphicFrame>
        <p:nvGraphicFramePr>
          <p:cNvPr id="1026" name="Object 3"/>
          <p:cNvGraphicFramePr>
            <a:graphicFrameLocks noGrp="1" noChangeAspect="1"/>
          </p:cNvGraphicFramePr>
          <p:nvPr>
            <p:ph idx="1"/>
          </p:nvPr>
        </p:nvGraphicFramePr>
        <p:xfrm>
          <a:off x="57389" y="2261037"/>
          <a:ext cx="8723146" cy="2962133"/>
        </p:xfrm>
        <a:graphic>
          <a:graphicData uri="http://schemas.openxmlformats.org/presentationml/2006/ole">
            <mc:AlternateContent xmlns:mc="http://schemas.openxmlformats.org/markup-compatibility/2006">
              <mc:Choice xmlns:v="urn:schemas-microsoft-com:vml" Requires="v">
                <p:oleObj spid="_x0000_s1028" name="Photo Editor Photo" r:id="rId3" imgW="5942857" imgH="2019048" progId="MSPhotoEd.3">
                  <p:embed/>
                </p:oleObj>
              </mc:Choice>
              <mc:Fallback>
                <p:oleObj name="Photo Editor Photo" r:id="rId3" imgW="5942857" imgH="201904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9" y="2261037"/>
                        <a:ext cx="8723146" cy="2962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68099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81001" y="262912"/>
            <a:ext cx="8762999" cy="1109007"/>
          </a:xfrm>
        </p:spPr>
        <p:txBody>
          <a:bodyPr/>
          <a:lstStyle/>
          <a:p>
            <a:r>
              <a:rPr lang="en-US" sz="3200"/>
              <a:t>Purpose of XP – Reduce the cost of change</a:t>
            </a:r>
          </a:p>
        </p:txBody>
      </p:sp>
      <p:sp>
        <p:nvSpPr>
          <p:cNvPr id="20483" name="Rectangle 3"/>
          <p:cNvSpPr>
            <a:spLocks noGrp="1" noChangeArrowheads="1"/>
          </p:cNvSpPr>
          <p:nvPr>
            <p:ph type="body" idx="1"/>
          </p:nvPr>
        </p:nvSpPr>
        <p:spPr>
          <a:xfrm>
            <a:off x="459113" y="1676258"/>
            <a:ext cx="8335770" cy="1446809"/>
          </a:xfrm>
        </p:spPr>
        <p:txBody>
          <a:bodyPr/>
          <a:lstStyle/>
          <a:p>
            <a:pPr>
              <a:lnSpc>
                <a:spcPct val="80000"/>
              </a:lnSpc>
            </a:pPr>
            <a:r>
              <a:rPr lang="en-US" sz="2000" i="1"/>
              <a:t>Under certain circumstances, the exponential rise in the cost of changing software over time can be flattened. If we can flatten the curve, old assumptions about the best way to develop software no longer hold.</a:t>
            </a:r>
            <a:r>
              <a:rPr lang="en-US" sz="2000"/>
              <a:t> 								</a:t>
            </a:r>
          </a:p>
        </p:txBody>
      </p:sp>
      <p:sp>
        <p:nvSpPr>
          <p:cNvPr id="20484" name="AutoShape 5" descr="graphics/05fig03.gif"/>
          <p:cNvSpPr>
            <a:spLocks noChangeAspect="1" noChangeArrowheads="1"/>
          </p:cNvSpPr>
          <p:nvPr/>
        </p:nvSpPr>
        <p:spPr bwMode="auto">
          <a:xfrm>
            <a:off x="168980" y="46210"/>
            <a:ext cx="4543305" cy="165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lstStyle/>
          <a:p>
            <a:endParaRPr lang="en-US"/>
          </a:p>
        </p:txBody>
      </p:sp>
      <p:sp>
        <p:nvSpPr>
          <p:cNvPr id="20485" name="AutoShape 7" descr="graphics/05fig03.gif"/>
          <p:cNvSpPr>
            <a:spLocks noChangeAspect="1" noChangeArrowheads="1"/>
          </p:cNvSpPr>
          <p:nvPr/>
        </p:nvSpPr>
        <p:spPr bwMode="auto">
          <a:xfrm>
            <a:off x="168980" y="46210"/>
            <a:ext cx="4543305" cy="165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lstStyle/>
          <a:p>
            <a:endParaRPr lang="en-US"/>
          </a:p>
        </p:txBody>
      </p:sp>
      <p:sp>
        <p:nvSpPr>
          <p:cNvPr id="20486" name="Line 8"/>
          <p:cNvSpPr>
            <a:spLocks noChangeShapeType="1"/>
          </p:cNvSpPr>
          <p:nvPr/>
        </p:nvSpPr>
        <p:spPr bwMode="auto">
          <a:xfrm>
            <a:off x="1128653" y="6105914"/>
            <a:ext cx="75753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1797" tIns="45898" rIns="91797" bIns="45898"/>
          <a:lstStyle/>
          <a:p>
            <a:endParaRPr lang="en-US"/>
          </a:p>
        </p:txBody>
      </p:sp>
      <p:sp>
        <p:nvSpPr>
          <p:cNvPr id="20487" name="Line 9"/>
          <p:cNvSpPr>
            <a:spLocks noChangeShapeType="1"/>
          </p:cNvSpPr>
          <p:nvPr/>
        </p:nvSpPr>
        <p:spPr bwMode="auto">
          <a:xfrm flipV="1">
            <a:off x="1128653" y="3811416"/>
            <a:ext cx="0" cy="229449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1797" tIns="45898" rIns="91797" bIns="45898"/>
          <a:lstStyle/>
          <a:p>
            <a:endParaRPr lang="en-US"/>
          </a:p>
        </p:txBody>
      </p:sp>
      <p:sp>
        <p:nvSpPr>
          <p:cNvPr id="20488" name="Rectangle 10"/>
          <p:cNvSpPr>
            <a:spLocks noChangeArrowheads="1"/>
          </p:cNvSpPr>
          <p:nvPr/>
        </p:nvSpPr>
        <p:spPr bwMode="auto">
          <a:xfrm>
            <a:off x="1128653" y="5876465"/>
            <a:ext cx="8187515" cy="26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840" tIns="44623" rIns="90840" bIns="44623" anchor="b"/>
          <a:lstStyle/>
          <a:p>
            <a:r>
              <a:rPr lang="en-US" sz="1600" b="1">
                <a:latin typeface="Arial" charset="0"/>
              </a:rPr>
              <a:t>Requirements	Analysis	Design	Testing	Implementation	Production</a:t>
            </a:r>
          </a:p>
        </p:txBody>
      </p:sp>
      <p:sp>
        <p:nvSpPr>
          <p:cNvPr id="20489" name="Rectangle 11"/>
          <p:cNvSpPr>
            <a:spLocks noChangeArrowheads="1"/>
          </p:cNvSpPr>
          <p:nvPr/>
        </p:nvSpPr>
        <p:spPr bwMode="auto">
          <a:xfrm>
            <a:off x="210427" y="3734933"/>
            <a:ext cx="994745" cy="68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840" tIns="44623" rIns="90840" bIns="44623" anchor="b"/>
          <a:lstStyle/>
          <a:p>
            <a:r>
              <a:rPr lang="en-US" sz="1600" b="1">
                <a:latin typeface="Arial" charset="0"/>
              </a:rPr>
              <a:t>Cost of change</a:t>
            </a:r>
          </a:p>
        </p:txBody>
      </p:sp>
      <p:sp>
        <p:nvSpPr>
          <p:cNvPr id="20490" name="Freeform 14"/>
          <p:cNvSpPr>
            <a:spLocks/>
          </p:cNvSpPr>
          <p:nvPr/>
        </p:nvSpPr>
        <p:spPr bwMode="auto">
          <a:xfrm>
            <a:off x="1052134" y="3123067"/>
            <a:ext cx="7575364" cy="2600431"/>
          </a:xfrm>
          <a:custGeom>
            <a:avLst/>
            <a:gdLst>
              <a:gd name="T0" fmla="*/ 0 w 4704"/>
              <a:gd name="T1" fmla="*/ 2147483647 h 1328"/>
              <a:gd name="T2" fmla="*/ 2147483647 w 4704"/>
              <a:gd name="T3" fmla="*/ 2147483647 h 1328"/>
              <a:gd name="T4" fmla="*/ 2147483647 w 4704"/>
              <a:gd name="T5" fmla="*/ 2147483647 h 1328"/>
              <a:gd name="T6" fmla="*/ 2147483647 w 4704"/>
              <a:gd name="T7" fmla="*/ 0 h 1328"/>
              <a:gd name="T8" fmla="*/ 0 60000 65536"/>
              <a:gd name="T9" fmla="*/ 0 60000 65536"/>
              <a:gd name="T10" fmla="*/ 0 60000 65536"/>
              <a:gd name="T11" fmla="*/ 0 60000 65536"/>
              <a:gd name="T12" fmla="*/ 0 w 4704"/>
              <a:gd name="T13" fmla="*/ 0 h 1328"/>
              <a:gd name="T14" fmla="*/ 4704 w 4704"/>
              <a:gd name="T15" fmla="*/ 1328 h 1328"/>
            </a:gdLst>
            <a:ahLst/>
            <a:cxnLst>
              <a:cxn ang="T8">
                <a:pos x="T0" y="T1"/>
              </a:cxn>
              <a:cxn ang="T9">
                <a:pos x="T2" y="T3"/>
              </a:cxn>
              <a:cxn ang="T10">
                <a:pos x="T4" y="T5"/>
              </a:cxn>
              <a:cxn ang="T11">
                <a:pos x="T6" y="T7"/>
              </a:cxn>
            </a:cxnLst>
            <a:rect l="T12" t="T13" r="T14" b="T15"/>
            <a:pathLst>
              <a:path w="4704" h="1328">
                <a:moveTo>
                  <a:pt x="0" y="1296"/>
                </a:moveTo>
                <a:cubicBezTo>
                  <a:pt x="476" y="1312"/>
                  <a:pt x="952" y="1328"/>
                  <a:pt x="1584" y="1248"/>
                </a:cubicBezTo>
                <a:cubicBezTo>
                  <a:pt x="2216" y="1168"/>
                  <a:pt x="3272" y="1024"/>
                  <a:pt x="3792" y="816"/>
                </a:cubicBezTo>
                <a:cubicBezTo>
                  <a:pt x="4312" y="608"/>
                  <a:pt x="4552" y="136"/>
                  <a:pt x="4704" y="0"/>
                </a:cubicBez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1797" tIns="45898" rIns="91797" bIns="45898"/>
          <a:lstStyle/>
          <a:p>
            <a:endParaRPr lang="en-US"/>
          </a:p>
        </p:txBody>
      </p:sp>
      <p:sp>
        <p:nvSpPr>
          <p:cNvPr id="20491" name="Freeform 15"/>
          <p:cNvSpPr>
            <a:spLocks/>
          </p:cNvSpPr>
          <p:nvPr/>
        </p:nvSpPr>
        <p:spPr bwMode="auto">
          <a:xfrm>
            <a:off x="1128653" y="4729216"/>
            <a:ext cx="7498845" cy="1070766"/>
          </a:xfrm>
          <a:custGeom>
            <a:avLst/>
            <a:gdLst>
              <a:gd name="T0" fmla="*/ 0 w 4704"/>
              <a:gd name="T1" fmla="*/ 2147483647 h 672"/>
              <a:gd name="T2" fmla="*/ 2147483647 w 4704"/>
              <a:gd name="T3" fmla="*/ 2147483647 h 672"/>
              <a:gd name="T4" fmla="*/ 2147483647 w 4704"/>
              <a:gd name="T5" fmla="*/ 0 h 672"/>
              <a:gd name="T6" fmla="*/ 0 60000 65536"/>
              <a:gd name="T7" fmla="*/ 0 60000 65536"/>
              <a:gd name="T8" fmla="*/ 0 60000 65536"/>
              <a:gd name="T9" fmla="*/ 0 w 4704"/>
              <a:gd name="T10" fmla="*/ 0 h 672"/>
              <a:gd name="T11" fmla="*/ 4704 w 4704"/>
              <a:gd name="T12" fmla="*/ 672 h 672"/>
            </a:gdLst>
            <a:ahLst/>
            <a:cxnLst>
              <a:cxn ang="T6">
                <a:pos x="T0" y="T1"/>
              </a:cxn>
              <a:cxn ang="T7">
                <a:pos x="T2" y="T3"/>
              </a:cxn>
              <a:cxn ang="T8">
                <a:pos x="T4" y="T5"/>
              </a:cxn>
            </a:cxnLst>
            <a:rect l="T9" t="T10" r="T11" b="T12"/>
            <a:pathLst>
              <a:path w="4704" h="672">
                <a:moveTo>
                  <a:pt x="0" y="672"/>
                </a:moveTo>
                <a:cubicBezTo>
                  <a:pt x="376" y="488"/>
                  <a:pt x="752" y="304"/>
                  <a:pt x="1536" y="192"/>
                </a:cubicBezTo>
                <a:cubicBezTo>
                  <a:pt x="2320" y="80"/>
                  <a:pt x="4176" y="32"/>
                  <a:pt x="4704" y="0"/>
                </a:cubicBezTo>
              </a:path>
            </a:pathLst>
          </a:custGeom>
          <a:noFill/>
          <a:ln w="254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lIns="91797" tIns="45898" rIns="91797" bIns="45898"/>
          <a:lstStyle/>
          <a:p>
            <a:endParaRPr lang="en-US"/>
          </a:p>
        </p:txBody>
      </p:sp>
      <p:sp>
        <p:nvSpPr>
          <p:cNvPr id="20492" name="Rectangle 16"/>
          <p:cNvSpPr>
            <a:spLocks noChangeArrowheads="1"/>
          </p:cNvSpPr>
          <p:nvPr/>
        </p:nvSpPr>
        <p:spPr bwMode="auto">
          <a:xfrm>
            <a:off x="1205172" y="3276033"/>
            <a:ext cx="5279799" cy="84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840" tIns="44623" rIns="90840" bIns="44623" anchor="b"/>
          <a:lstStyle/>
          <a:p>
            <a:r>
              <a:rPr lang="en-US" b="1">
                <a:solidFill>
                  <a:schemeClr val="accent1"/>
                </a:solidFill>
                <a:latin typeface="Arial" charset="0"/>
              </a:rPr>
              <a:t>----</a:t>
            </a:r>
            <a:r>
              <a:rPr lang="en-US" sz="1600" b="1">
                <a:latin typeface="Arial" charset="0"/>
              </a:rPr>
              <a:t>  Traditional Cost of change</a:t>
            </a:r>
            <a:br>
              <a:rPr lang="en-US" sz="1600" b="1">
                <a:latin typeface="Arial" charset="0"/>
              </a:rPr>
            </a:br>
            <a:r>
              <a:rPr lang="en-US" b="1">
                <a:solidFill>
                  <a:schemeClr val="accent2"/>
                </a:solidFill>
                <a:latin typeface="Arial" charset="0"/>
              </a:rPr>
              <a:t>----</a:t>
            </a:r>
            <a:r>
              <a:rPr lang="en-US" sz="1600" b="1">
                <a:latin typeface="Arial" charset="0"/>
              </a:rPr>
              <a:t>  XP expected cost of change</a:t>
            </a:r>
          </a:p>
        </p:txBody>
      </p:sp>
    </p:spTree>
    <p:extLst>
      <p:ext uri="{BB962C8B-B14F-4D97-AF65-F5344CB8AC3E}">
        <p14:creationId xmlns:p14="http://schemas.microsoft.com/office/powerpoint/2010/main" val="672302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Extreme programming practices (a)</a:t>
            </a:r>
            <a:r>
              <a:rPr lang="en-GB" dirty="0"/>
              <a:t> </a:t>
            </a:r>
            <a:endParaRPr lang="en-US" dirty="0"/>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graphicFrame>
        <p:nvGraphicFramePr>
          <p:cNvPr id="4" name="Table 3"/>
          <p:cNvGraphicFramePr>
            <a:graphicFrameLocks noGrp="1"/>
          </p:cNvGraphicFramePr>
          <p:nvPr/>
        </p:nvGraphicFramePr>
        <p:xfrm>
          <a:off x="457200" y="1580272"/>
          <a:ext cx="8325364" cy="4826016"/>
        </p:xfrm>
        <a:graphic>
          <a:graphicData uri="http://schemas.openxmlformats.org/drawingml/2006/table">
            <a:tbl>
              <a:tblPr/>
              <a:tblGrid>
                <a:gridCol w="2359628">
                  <a:extLst>
                    <a:ext uri="{9D8B030D-6E8A-4147-A177-3AD203B41FA5}">
                      <a16:colId xmlns:a16="http://schemas.microsoft.com/office/drawing/2014/main" xmlns="" val="20000"/>
                    </a:ext>
                  </a:extLst>
                </a:gridCol>
                <a:gridCol w="5965736">
                  <a:extLst>
                    <a:ext uri="{9D8B030D-6E8A-4147-A177-3AD203B41FA5}">
                      <a16:colId xmlns:a16="http://schemas.microsoft.com/office/drawing/2014/main" xmlns="" val="20001"/>
                    </a:ext>
                  </a:extLst>
                </a:gridCol>
              </a:tblGrid>
              <a:tr h="47167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a:ea typeface="Times New Roman" charset="0"/>
                          <a:cs typeface="Arial"/>
                        </a:rPr>
                        <a:t>Principle or practice</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117384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Incremental planning</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Requirements are recorded on story cards and the stories to be included in a release are determined by the time available and their relative priority. The developers break these stories into development ‘Tasks’. See Figures 3.5 and 3.6.</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1"/>
                  </a:ext>
                </a:extLst>
              </a:tr>
              <a:tr h="95545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Small releases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The minimal useful set of functionality that provides business value is developed first. Releases of the system are frequent and incrementally add functionality to the first release.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2"/>
                  </a:ext>
                </a:extLst>
              </a:tr>
              <a:tr h="518676">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Simple design </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Enough design is carried out to meet the current requirements and no more.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3"/>
                  </a:ext>
                </a:extLst>
              </a:tr>
              <a:tr h="73706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Test-first development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An automated unit test framework is used to write tests for a new piece of functionality before that functionality itself is implemented.</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4"/>
                  </a:ext>
                </a:extLst>
              </a:tr>
              <a:tr h="73706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Refactoring</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All developers are expected to </a:t>
                      </a:r>
                      <a:r>
                        <a:rPr kumimoji="0" lang="en-GB" sz="1600" b="0" i="0" u="none" strike="noStrike" cap="none" normalizeH="0" baseline="0" dirty="0" err="1">
                          <a:ln>
                            <a:noFill/>
                          </a:ln>
                          <a:solidFill>
                            <a:srgbClr val="000000"/>
                          </a:solidFill>
                          <a:effectLst/>
                          <a:latin typeface="Arial"/>
                          <a:ea typeface="Times New Roman" charset="0"/>
                          <a:cs typeface="Arial"/>
                        </a:rPr>
                        <a:t>refactor</a:t>
                      </a:r>
                      <a:r>
                        <a:rPr kumimoji="0" lang="en-GB" sz="1600" b="0" i="0" u="none" strike="noStrike" cap="none" normalizeH="0" baseline="0" dirty="0">
                          <a:ln>
                            <a:noFill/>
                          </a:ln>
                          <a:solidFill>
                            <a:srgbClr val="000000"/>
                          </a:solidFill>
                          <a:effectLst/>
                          <a:latin typeface="Arial"/>
                          <a:ea typeface="Times New Roman" charset="0"/>
                          <a:cs typeface="Arial"/>
                        </a:rPr>
                        <a:t> the code continuously as soon as possible code improvements are found. This keeps the code simple and maintainable.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5"/>
                  </a:ext>
                </a:extLst>
              </a:tr>
            </a:tbl>
          </a:graphicData>
        </a:graphic>
      </p:graphicFrame>
      <p:sp>
        <p:nvSpPr>
          <p:cNvPr id="2" name="Date Placeholder 1"/>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89649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graphicFrame>
        <p:nvGraphicFramePr>
          <p:cNvPr id="4" name="Table 3"/>
          <p:cNvGraphicFramePr>
            <a:graphicFrameLocks noGrp="1"/>
          </p:cNvGraphicFramePr>
          <p:nvPr/>
        </p:nvGraphicFramePr>
        <p:xfrm>
          <a:off x="457199" y="1990725"/>
          <a:ext cx="8217271" cy="4413534"/>
        </p:xfrm>
        <a:graphic>
          <a:graphicData uri="http://schemas.openxmlformats.org/drawingml/2006/table">
            <a:tbl>
              <a:tblPr firstRow="1" bandRow="1">
                <a:tableStyleId>{69CF1AB2-1976-4502-BF36-3FF5EA218861}</a:tableStyleId>
              </a:tblPr>
              <a:tblGrid>
                <a:gridCol w="2285663">
                  <a:extLst>
                    <a:ext uri="{9D8B030D-6E8A-4147-A177-3AD203B41FA5}">
                      <a16:colId xmlns:a16="http://schemas.microsoft.com/office/drawing/2014/main" xmlns="" val="20000"/>
                    </a:ext>
                  </a:extLst>
                </a:gridCol>
                <a:gridCol w="5931608">
                  <a:extLst>
                    <a:ext uri="{9D8B030D-6E8A-4147-A177-3AD203B41FA5}">
                      <a16:colId xmlns:a16="http://schemas.microsoft.com/office/drawing/2014/main" xmlns="" val="20001"/>
                    </a:ext>
                  </a:extLst>
                </a:gridCol>
              </a:tblGrid>
              <a:tr h="612192">
                <a:tc>
                  <a:txBody>
                    <a:bodyPr/>
                    <a:lstStyle/>
                    <a:p>
                      <a:pPr algn="just">
                        <a:spcAft>
                          <a:spcPts val="0"/>
                        </a:spcAft>
                      </a:pPr>
                      <a:r>
                        <a:rPr lang="en-GB" sz="1600" b="0" dirty="0">
                          <a:latin typeface="Arial"/>
                          <a:cs typeface="Arial"/>
                        </a:rPr>
                        <a:t>Pair programming</a:t>
                      </a:r>
                      <a:endParaRPr lang="en-GB" sz="1600" b="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b="0" dirty="0">
                          <a:latin typeface="Arial"/>
                          <a:cs typeface="Arial"/>
                        </a:rPr>
                        <a:t>Developers work in pairs, checking each other’s work and providing the support to always do a good job.</a:t>
                      </a:r>
                      <a:endParaRPr lang="en-GB" sz="1600" b="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xmlns="" val="10000"/>
                  </a:ext>
                </a:extLst>
              </a:tr>
              <a:tr h="830234">
                <a:tc>
                  <a:txBody>
                    <a:bodyPr/>
                    <a:lstStyle/>
                    <a:p>
                      <a:pPr algn="just">
                        <a:spcAft>
                          <a:spcPts val="0"/>
                        </a:spcAft>
                      </a:pPr>
                      <a:r>
                        <a:rPr lang="en-GB" sz="1600" dirty="0">
                          <a:latin typeface="Arial"/>
                          <a:cs typeface="Arial"/>
                        </a:rPr>
                        <a:t>Collective ownership</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The pairs of developers work on all areas of the system, so that no islands of expertise develop and all the developers take responsibility for all of the code. Anyone can change anything.</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xmlns="" val="10001"/>
                  </a:ext>
                </a:extLst>
              </a:tr>
              <a:tr h="830234">
                <a:tc>
                  <a:txBody>
                    <a:bodyPr/>
                    <a:lstStyle/>
                    <a:p>
                      <a:pPr algn="just">
                        <a:spcAft>
                          <a:spcPts val="0"/>
                        </a:spcAft>
                      </a:pPr>
                      <a:r>
                        <a:rPr lang="en-GB" sz="1600" dirty="0">
                          <a:latin typeface="Arial"/>
                          <a:cs typeface="Arial"/>
                        </a:rPr>
                        <a:t>Continuous integration</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a:latin typeface="Arial"/>
                          <a:cs typeface="Arial"/>
                        </a:rPr>
                        <a:t>As soon as the work on a task is complete, it is integrated into the whole system. After any such integration, all the unit tests in the system must pass.</a:t>
                      </a:r>
                      <a:endParaRPr lang="en-GB" sz="160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xmlns="" val="10002"/>
                  </a:ext>
                </a:extLst>
              </a:tr>
              <a:tr h="830234">
                <a:tc>
                  <a:txBody>
                    <a:bodyPr/>
                    <a:lstStyle/>
                    <a:p>
                      <a:pPr algn="just">
                        <a:spcAft>
                          <a:spcPts val="0"/>
                        </a:spcAft>
                      </a:pPr>
                      <a:r>
                        <a:rPr lang="en-GB" sz="1600" dirty="0">
                          <a:latin typeface="Arial"/>
                          <a:cs typeface="Arial"/>
                        </a:rPr>
                        <a:t>Sustainable pace</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Large amounts of overtime are not considered acceptable as the net effect is often to reduce code quality and medium term productivity</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xmlns="" val="10003"/>
                  </a:ext>
                </a:extLst>
              </a:tr>
              <a:tr h="1283088">
                <a:tc>
                  <a:txBody>
                    <a:bodyPr/>
                    <a:lstStyle/>
                    <a:p>
                      <a:pPr algn="just">
                        <a:spcAft>
                          <a:spcPts val="0"/>
                        </a:spcAft>
                      </a:pPr>
                      <a:r>
                        <a:rPr lang="en-GB" sz="1600">
                          <a:latin typeface="Arial"/>
                          <a:cs typeface="Arial"/>
                        </a:rPr>
                        <a:t>On-site customer</a:t>
                      </a:r>
                      <a:endParaRPr lang="en-GB" sz="160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A representative of the end-user of the system (the customer) should be available full time for the use of the XP team. In an extreme programming process, the customer is a member of the development team and is responsible for bringing system requirements to the team for implementation.</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xmlns="" val="10004"/>
                  </a:ext>
                </a:extLst>
              </a:tr>
            </a:tbl>
          </a:graphicData>
        </a:graphic>
      </p:graphicFrame>
      <p:sp>
        <p:nvSpPr>
          <p:cNvPr id="2" name="Date Placeholder 1"/>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1821310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Rapid development and delivery is now often the most important requirement for software systems</a:t>
            </a:r>
          </a:p>
          <a:p>
            <a:r>
              <a:rPr lang="en-US" dirty="0"/>
              <a:t>Plan-driven development does not meet business needs(fast –changing requirement  and software evolution)</a:t>
            </a:r>
          </a:p>
          <a:p>
            <a:r>
              <a:rPr lang="en-US" dirty="0"/>
              <a:t>Agile development methods emerged in the late 1990s</a:t>
            </a:r>
          </a:p>
        </p:txBody>
      </p:sp>
    </p:spTree>
    <p:extLst>
      <p:ext uri="{BB962C8B-B14F-4D97-AF65-F5344CB8AC3E}">
        <p14:creationId xmlns:p14="http://schemas.microsoft.com/office/powerpoint/2010/main" val="838845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Rectangle 2"/>
          <p:cNvSpPr>
            <a:spLocks noGrp="1" noChangeArrowheads="1"/>
          </p:cNvSpPr>
          <p:nvPr>
            <p:ph type="title"/>
          </p:nvPr>
        </p:nvSpPr>
        <p:spPr/>
        <p:txBody>
          <a:bodyPr/>
          <a:lstStyle/>
          <a:p>
            <a:r>
              <a:rPr lang="en-US" b="1" dirty="0">
                <a:effectLst>
                  <a:outerShdw blurRad="38100" dist="38100" dir="2700000" algn="tl">
                    <a:srgbClr val="000000">
                      <a:alpha val="43137"/>
                    </a:srgbClr>
                  </a:outerShdw>
                </a:effectLst>
              </a:rPr>
              <a:t>XP and agile principles</a:t>
            </a:r>
          </a:p>
        </p:txBody>
      </p:sp>
      <p:sp>
        <p:nvSpPr>
          <p:cNvPr id="1169411" name="Rectangle 3"/>
          <p:cNvSpPr>
            <a:spLocks noGrp="1" noChangeArrowheads="1"/>
          </p:cNvSpPr>
          <p:nvPr>
            <p:ph idx="1"/>
          </p:nvPr>
        </p:nvSpPr>
        <p:spPr/>
        <p:txBody>
          <a:bodyPr/>
          <a:lstStyle/>
          <a:p>
            <a:pPr algn="just"/>
            <a:r>
              <a:rPr lang="en-US" sz="2400" dirty="0"/>
              <a:t>Incremental development is supported through small, frequent system releases.</a:t>
            </a:r>
          </a:p>
          <a:p>
            <a:pPr algn="just"/>
            <a:r>
              <a:rPr lang="en-US" sz="2400" dirty="0"/>
              <a:t>Customer involvement means full-time customer engagement with the team.</a:t>
            </a:r>
          </a:p>
          <a:p>
            <a:pPr algn="just"/>
            <a:r>
              <a:rPr lang="en-US" sz="2400" dirty="0"/>
              <a:t>People not process through pair programming, collective ownership and a process that avoids long working hours.</a:t>
            </a:r>
          </a:p>
          <a:p>
            <a:pPr algn="just"/>
            <a:r>
              <a:rPr lang="en-US" sz="2400" dirty="0"/>
              <a:t>Change supported through regular system releases.</a:t>
            </a:r>
          </a:p>
          <a:p>
            <a:pPr algn="just"/>
            <a:r>
              <a:rPr lang="en-US" sz="2400" dirty="0"/>
              <a:t>Maintaining simplicity through constant refactoring of code.</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20</a:t>
            </a:fld>
            <a:endParaRPr lang="en-US"/>
          </a:p>
        </p:txBody>
      </p:sp>
      <p:sp>
        <p:nvSpPr>
          <p:cNvPr id="2" name="Date Placeholder 1"/>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1025501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Influential XP practices</a:t>
            </a:r>
          </a:p>
        </p:txBody>
      </p:sp>
      <p:sp>
        <p:nvSpPr>
          <p:cNvPr id="3" name="Content Placeholder 2"/>
          <p:cNvSpPr>
            <a:spLocks noGrp="1"/>
          </p:cNvSpPr>
          <p:nvPr>
            <p:ph idx="1"/>
          </p:nvPr>
        </p:nvSpPr>
        <p:spPr>
          <a:xfrm>
            <a:off x="457200" y="1371600"/>
            <a:ext cx="8229600" cy="4525963"/>
          </a:xfrm>
        </p:spPr>
        <p:txBody>
          <a:bodyPr>
            <a:normAutofit fontScale="92500" lnSpcReduction="20000"/>
          </a:bodyPr>
          <a:lstStyle/>
          <a:p>
            <a:pPr algn="just"/>
            <a:r>
              <a:rPr lang="en-US" dirty="0"/>
              <a:t>Extreme programming has a technical focus and is not easy to integrate with management practice in most organizations.</a:t>
            </a:r>
          </a:p>
          <a:p>
            <a:pPr algn="just"/>
            <a:r>
              <a:rPr lang="en-US" dirty="0"/>
              <a:t>Consequently, while agile development uses practices from XP, the method as originally defined is not widely used.</a:t>
            </a:r>
          </a:p>
          <a:p>
            <a:pPr algn="just"/>
            <a:r>
              <a:rPr lang="en-US" dirty="0"/>
              <a:t>Key practices</a:t>
            </a:r>
          </a:p>
          <a:p>
            <a:pPr lvl="1" algn="just"/>
            <a:r>
              <a:rPr lang="en-US" dirty="0"/>
              <a:t>User stories for specification</a:t>
            </a:r>
          </a:p>
          <a:p>
            <a:pPr lvl="1" algn="just"/>
            <a:r>
              <a:rPr lang="en-US" dirty="0"/>
              <a:t>Refactoring</a:t>
            </a:r>
          </a:p>
          <a:p>
            <a:pPr lvl="1" algn="just"/>
            <a:r>
              <a:rPr lang="en-US" dirty="0"/>
              <a:t>Test-first development</a:t>
            </a:r>
          </a:p>
          <a:p>
            <a:pPr lvl="1" algn="just"/>
            <a:r>
              <a:rPr lang="en-US" dirty="0"/>
              <a:t>Pair programming</a:t>
            </a:r>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21</a:t>
            </a:fld>
            <a:endParaRPr lang="en-US"/>
          </a:p>
        </p:txBody>
      </p:sp>
      <p:sp>
        <p:nvSpPr>
          <p:cNvPr id="6" name="Date Placeholder 5"/>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392641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74"/>
            <a:ext cx="8229600" cy="1143000"/>
          </a:xfrm>
        </p:spPr>
        <p:txBody>
          <a:bodyPr/>
          <a:lstStyle/>
          <a:p>
            <a:r>
              <a:rPr lang="en-US" b="1" dirty="0">
                <a:effectLst>
                  <a:outerShdw blurRad="38100" dist="38100" dir="2700000" algn="tl">
                    <a:srgbClr val="000000">
                      <a:alpha val="43137"/>
                    </a:srgbClr>
                  </a:outerShdw>
                </a:effectLst>
              </a:rPr>
              <a:t>User stories for requirements</a:t>
            </a:r>
          </a:p>
        </p:txBody>
      </p:sp>
      <p:sp>
        <p:nvSpPr>
          <p:cNvPr id="3" name="Content Placeholder 2"/>
          <p:cNvSpPr>
            <a:spLocks noGrp="1"/>
          </p:cNvSpPr>
          <p:nvPr>
            <p:ph idx="1"/>
          </p:nvPr>
        </p:nvSpPr>
        <p:spPr>
          <a:xfrm>
            <a:off x="228600" y="1254240"/>
            <a:ext cx="2286000" cy="4525963"/>
          </a:xfrm>
        </p:spPr>
        <p:txBody>
          <a:bodyPr>
            <a:normAutofit fontScale="62500" lnSpcReduction="20000"/>
          </a:bodyPr>
          <a:lstStyle/>
          <a:p>
            <a:pPr algn="just"/>
            <a:r>
              <a:rPr lang="en-US" dirty="0"/>
              <a:t>Customer makes decisions on requirements</a:t>
            </a:r>
          </a:p>
          <a:p>
            <a:pPr algn="just"/>
            <a:r>
              <a:rPr lang="en-US" dirty="0"/>
              <a:t>User requirements are stories or scenarios.</a:t>
            </a:r>
          </a:p>
          <a:p>
            <a:pPr algn="just"/>
            <a:r>
              <a:rPr lang="en-US" dirty="0"/>
              <a:t>These are written on cards and broken down to tasks.</a:t>
            </a:r>
          </a:p>
          <a:p>
            <a:pPr algn="just"/>
            <a:r>
              <a:rPr lang="en-US" dirty="0"/>
              <a:t>The customer chooses the stories for next release </a:t>
            </a:r>
          </a:p>
          <a:p>
            <a:pPr algn="just"/>
            <a:endParaRPr lang="en-US" dirty="0"/>
          </a:p>
          <a:p>
            <a:pPr algn="just"/>
            <a:endParaRPr lang="en-US" dirty="0"/>
          </a:p>
        </p:txBody>
      </p:sp>
      <p:pic>
        <p:nvPicPr>
          <p:cNvPr id="4" name="Picture 3" descr="3.5 StoryCard.eps"/>
          <p:cNvPicPr>
            <a:picLocks noChangeAspect="1"/>
          </p:cNvPicPr>
          <p:nvPr/>
        </p:nvPicPr>
        <p:blipFill>
          <a:blip r:embed="rId2"/>
          <a:stretch>
            <a:fillRect/>
          </a:stretch>
        </p:blipFill>
        <p:spPr>
          <a:xfrm>
            <a:off x="2743200" y="1295400"/>
            <a:ext cx="5968294" cy="4789603"/>
          </a:xfrm>
          <a:prstGeom prst="rect">
            <a:avLst/>
          </a:prstGeom>
        </p:spPr>
      </p:pic>
    </p:spTree>
    <p:extLst>
      <p:ext uri="{BB962C8B-B14F-4D97-AF65-F5344CB8AC3E}">
        <p14:creationId xmlns:p14="http://schemas.microsoft.com/office/powerpoint/2010/main" val="4290320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fontScale="90000"/>
          </a:bodyPr>
          <a:lstStyle/>
          <a:p>
            <a:r>
              <a:rPr lang="en-US" dirty="0"/>
              <a:t>Examples of task cards for prescribing medication </a:t>
            </a: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23</a:t>
            </a:fld>
            <a:endParaRPr lang="en-US"/>
          </a:p>
        </p:txBody>
      </p:sp>
      <p:pic>
        <p:nvPicPr>
          <p:cNvPr id="4" name="Picture 3" descr="3.6 TaskCards.eps"/>
          <p:cNvPicPr>
            <a:picLocks noChangeAspect="1"/>
          </p:cNvPicPr>
          <p:nvPr/>
        </p:nvPicPr>
        <p:blipFill>
          <a:blip r:embed="rId2"/>
          <a:stretch>
            <a:fillRect/>
          </a:stretch>
        </p:blipFill>
        <p:spPr>
          <a:xfrm>
            <a:off x="1333382" y="1760870"/>
            <a:ext cx="6417050" cy="4518673"/>
          </a:xfrm>
          <a:prstGeom prst="rect">
            <a:avLst/>
          </a:prstGeom>
        </p:spPr>
      </p:pic>
      <p:sp>
        <p:nvSpPr>
          <p:cNvPr id="2" name="Date Placeholder 1"/>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1848395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Refactoring</a:t>
            </a:r>
          </a:p>
        </p:txBody>
      </p:sp>
      <p:sp>
        <p:nvSpPr>
          <p:cNvPr id="3" name="Content Placeholder 2"/>
          <p:cNvSpPr>
            <a:spLocks noGrp="1"/>
          </p:cNvSpPr>
          <p:nvPr>
            <p:ph idx="1"/>
          </p:nvPr>
        </p:nvSpPr>
        <p:spPr>
          <a:xfrm>
            <a:off x="457200" y="1295400"/>
            <a:ext cx="8229600" cy="5029200"/>
          </a:xfrm>
        </p:spPr>
        <p:txBody>
          <a:bodyPr>
            <a:normAutofit fontScale="77500" lnSpcReduction="20000"/>
          </a:bodyPr>
          <a:lstStyle/>
          <a:p>
            <a:r>
              <a:rPr lang="en-US" dirty="0"/>
              <a:t>Rather than design for change, XP proposes constant code improvement (refactoring) to make changes easier when they have to be implemented.</a:t>
            </a:r>
          </a:p>
          <a:p>
            <a:r>
              <a:rPr lang="en-US" dirty="0"/>
              <a:t>Programming team makes improvements even where there is </a:t>
            </a:r>
            <a:r>
              <a:rPr lang="en-US" b="1" dirty="0"/>
              <a:t>no immediate need for them. </a:t>
            </a:r>
            <a:r>
              <a:rPr lang="en-US" dirty="0"/>
              <a:t>This improves code understanding and hence much documentation is not needed. Also Changes are easier to make.</a:t>
            </a:r>
          </a:p>
          <a:p>
            <a:pPr marL="0" indent="0">
              <a:buNone/>
            </a:pPr>
            <a:r>
              <a:rPr lang="en-US" b="1" dirty="0">
                <a:effectLst>
                  <a:outerShdw blurRad="38100" dist="38100" dir="2700000" algn="tl">
                    <a:srgbClr val="000000">
                      <a:alpha val="43137"/>
                    </a:srgbClr>
                  </a:outerShdw>
                </a:effectLst>
              </a:rPr>
              <a:t>Examples of refactoring</a:t>
            </a:r>
          </a:p>
          <a:p>
            <a:r>
              <a:rPr lang="en-US" dirty="0"/>
              <a:t>Re-organization of a class hierarchy to remove duplicate code.</a:t>
            </a:r>
          </a:p>
          <a:p>
            <a:r>
              <a:rPr lang="en-US" dirty="0"/>
              <a:t>Tidying up and renaming attributes and methods to make them easier to understand.</a:t>
            </a:r>
          </a:p>
          <a:p>
            <a:r>
              <a:rPr lang="en-US" dirty="0"/>
              <a:t>The replacement of inline code with calls to methods that have been included in a program library. </a:t>
            </a:r>
          </a:p>
          <a:p>
            <a:endParaRPr lang="en-US" dirty="0"/>
          </a:p>
          <a:p>
            <a:endParaRPr lang="en-US" dirty="0"/>
          </a:p>
          <a:p>
            <a:endParaRPr lang="en-US" dirty="0"/>
          </a:p>
        </p:txBody>
      </p:sp>
    </p:spTree>
    <p:extLst>
      <p:ext uri="{BB962C8B-B14F-4D97-AF65-F5344CB8AC3E}">
        <p14:creationId xmlns:p14="http://schemas.microsoft.com/office/powerpoint/2010/main" val="4010976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81000" y="63736"/>
            <a:ext cx="7804921" cy="1109007"/>
          </a:xfrm>
        </p:spPr>
        <p:txBody>
          <a:bodyPr/>
          <a:lstStyle/>
          <a:p>
            <a:r>
              <a:rPr lang="en-US" sz="3200"/>
              <a:t>Refactoring example: Rename variable</a:t>
            </a:r>
          </a:p>
        </p:txBody>
      </p:sp>
      <p:sp>
        <p:nvSpPr>
          <p:cNvPr id="41987" name="Rectangle 3"/>
          <p:cNvSpPr>
            <a:spLocks noGrp="1" noChangeArrowheads="1"/>
          </p:cNvSpPr>
          <p:nvPr>
            <p:ph type="body" idx="1"/>
          </p:nvPr>
        </p:nvSpPr>
        <p:spPr/>
        <p:txBody>
          <a:bodyPr/>
          <a:lstStyle/>
          <a:p>
            <a:pPr>
              <a:lnSpc>
                <a:spcPct val="80000"/>
              </a:lnSpc>
              <a:buFont typeface="Zapf Dingbats" charset="2"/>
              <a:buNone/>
            </a:pPr>
            <a:r>
              <a:rPr lang="en-US" sz="1800">
                <a:solidFill>
                  <a:schemeClr val="accent2"/>
                </a:solidFill>
              </a:rPr>
              <a:t>public class Person { </a:t>
            </a:r>
          </a:p>
          <a:p>
            <a:pPr>
              <a:lnSpc>
                <a:spcPct val="80000"/>
              </a:lnSpc>
              <a:buFont typeface="Zapf Dingbats" charset="2"/>
              <a:buNone/>
            </a:pPr>
            <a:r>
              <a:rPr lang="en-US" sz="1800">
                <a:solidFill>
                  <a:schemeClr val="accent2"/>
                </a:solidFill>
              </a:rPr>
              <a:t>	private String firstName;</a:t>
            </a:r>
          </a:p>
          <a:p>
            <a:pPr>
              <a:lnSpc>
                <a:spcPct val="80000"/>
              </a:lnSpc>
              <a:buFont typeface="Zapf Dingbats" charset="2"/>
              <a:buNone/>
            </a:pPr>
            <a:r>
              <a:rPr lang="en-US" sz="1800">
                <a:solidFill>
                  <a:schemeClr val="accent2"/>
                </a:solidFill>
              </a:rPr>
              <a:t>	public void setFirst(String n) { </a:t>
            </a:r>
          </a:p>
          <a:p>
            <a:pPr>
              <a:lnSpc>
                <a:spcPct val="80000"/>
              </a:lnSpc>
              <a:buFont typeface="Zapf Dingbats" charset="2"/>
              <a:buNone/>
            </a:pPr>
            <a:r>
              <a:rPr lang="en-US" sz="1800">
                <a:solidFill>
                  <a:schemeClr val="accent2"/>
                </a:solidFill>
              </a:rPr>
              <a:t>		this.firstName = n;</a:t>
            </a:r>
          </a:p>
          <a:p>
            <a:pPr>
              <a:lnSpc>
                <a:spcPct val="80000"/>
              </a:lnSpc>
              <a:buFont typeface="Zapf Dingbats" charset="2"/>
              <a:buNone/>
            </a:pPr>
            <a:r>
              <a:rPr lang="en-US" sz="1800">
                <a:solidFill>
                  <a:schemeClr val="accent2"/>
                </a:solidFill>
              </a:rPr>
              <a:t>	} </a:t>
            </a:r>
          </a:p>
          <a:p>
            <a:pPr>
              <a:lnSpc>
                <a:spcPct val="80000"/>
              </a:lnSpc>
              <a:buFont typeface="Zapf Dingbats" charset="2"/>
              <a:buNone/>
            </a:pPr>
            <a:r>
              <a:rPr lang="en-US" sz="1800">
                <a:solidFill>
                  <a:schemeClr val="accent2"/>
                </a:solidFill>
              </a:rPr>
              <a:t>}</a:t>
            </a:r>
          </a:p>
          <a:p>
            <a:pPr>
              <a:lnSpc>
                <a:spcPct val="80000"/>
              </a:lnSpc>
              <a:buFont typeface="Zapf Dingbats" charset="2"/>
              <a:buNone/>
            </a:pPr>
            <a:endParaRPr lang="en-US" sz="1800">
              <a:solidFill>
                <a:schemeClr val="accent2"/>
              </a:solidFill>
            </a:endParaRPr>
          </a:p>
          <a:p>
            <a:pPr>
              <a:lnSpc>
                <a:spcPct val="80000"/>
              </a:lnSpc>
              <a:buFont typeface="Zapf Dingbats" charset="2"/>
              <a:buNone/>
            </a:pPr>
            <a:r>
              <a:rPr lang="en-US" sz="1800"/>
              <a:t>Rename variable:</a:t>
            </a:r>
          </a:p>
          <a:p>
            <a:pPr>
              <a:lnSpc>
                <a:spcPct val="80000"/>
              </a:lnSpc>
              <a:buFont typeface="Zapf Dingbats" charset="2"/>
              <a:buNone/>
            </a:pPr>
            <a:r>
              <a:rPr lang="en-US" sz="1800">
                <a:solidFill>
                  <a:schemeClr val="accent2"/>
                </a:solidFill>
              </a:rPr>
              <a:t>public class Person {</a:t>
            </a:r>
          </a:p>
          <a:p>
            <a:pPr>
              <a:lnSpc>
                <a:spcPct val="80000"/>
              </a:lnSpc>
              <a:buFont typeface="Zapf Dingbats" charset="2"/>
              <a:buNone/>
            </a:pPr>
            <a:r>
              <a:rPr lang="en-US" sz="1800">
                <a:solidFill>
                  <a:schemeClr val="accent2"/>
                </a:solidFill>
              </a:rPr>
              <a:t>	private String firstName;</a:t>
            </a:r>
          </a:p>
          <a:p>
            <a:pPr>
              <a:lnSpc>
                <a:spcPct val="80000"/>
              </a:lnSpc>
              <a:buFont typeface="Zapf Dingbats" charset="2"/>
              <a:buNone/>
            </a:pPr>
            <a:r>
              <a:rPr lang="en-US" sz="1800">
                <a:solidFill>
                  <a:schemeClr val="accent2"/>
                </a:solidFill>
              </a:rPr>
              <a:t>	public void setFirst(String firstName) {</a:t>
            </a:r>
          </a:p>
          <a:p>
            <a:pPr>
              <a:lnSpc>
                <a:spcPct val="80000"/>
              </a:lnSpc>
              <a:buFont typeface="Zapf Dingbats" charset="2"/>
              <a:buNone/>
            </a:pPr>
            <a:r>
              <a:rPr lang="en-US" sz="1800">
                <a:solidFill>
                  <a:schemeClr val="accent2"/>
                </a:solidFill>
              </a:rPr>
              <a:t>		this.firstName = firstName; </a:t>
            </a:r>
          </a:p>
          <a:p>
            <a:pPr>
              <a:lnSpc>
                <a:spcPct val="80000"/>
              </a:lnSpc>
              <a:buFont typeface="Zapf Dingbats" charset="2"/>
              <a:buNone/>
            </a:pPr>
            <a:r>
              <a:rPr lang="en-US" sz="1800">
                <a:solidFill>
                  <a:schemeClr val="accent2"/>
                </a:solidFill>
              </a:rPr>
              <a:t>	} </a:t>
            </a:r>
          </a:p>
          <a:p>
            <a:pPr>
              <a:lnSpc>
                <a:spcPct val="80000"/>
              </a:lnSpc>
              <a:buFont typeface="Zapf Dingbats" charset="2"/>
              <a:buNone/>
            </a:pPr>
            <a:r>
              <a:rPr lang="en-US" sz="1800">
                <a:solidFill>
                  <a:schemeClr val="accent2"/>
                </a:solidFill>
              </a:rPr>
              <a:t>}  </a:t>
            </a:r>
          </a:p>
        </p:txBody>
      </p:sp>
    </p:spTree>
    <p:extLst>
      <p:ext uri="{BB962C8B-B14F-4D97-AF65-F5344CB8AC3E}">
        <p14:creationId xmlns:p14="http://schemas.microsoft.com/office/powerpoint/2010/main" val="2237606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81000" y="369669"/>
            <a:ext cx="7804921" cy="803074"/>
          </a:xfrm>
        </p:spPr>
        <p:txBody>
          <a:bodyPr/>
          <a:lstStyle/>
          <a:p>
            <a:r>
              <a:rPr lang="en-US" sz="3200"/>
              <a:t>Refactoring example: Rename method</a:t>
            </a:r>
          </a:p>
        </p:txBody>
      </p:sp>
      <p:sp>
        <p:nvSpPr>
          <p:cNvPr id="43011" name="Rectangle 3"/>
          <p:cNvSpPr>
            <a:spLocks noGrp="1" noChangeArrowheads="1"/>
          </p:cNvSpPr>
          <p:nvPr>
            <p:ph type="body" idx="1"/>
          </p:nvPr>
        </p:nvSpPr>
        <p:spPr>
          <a:xfrm>
            <a:off x="459113" y="1676258"/>
            <a:ext cx="8684887" cy="4130097"/>
          </a:xfrm>
        </p:spPr>
        <p:txBody>
          <a:bodyPr/>
          <a:lstStyle/>
          <a:p>
            <a:pPr>
              <a:lnSpc>
                <a:spcPct val="80000"/>
              </a:lnSpc>
              <a:buFont typeface="Zapf Dingbats" charset="2"/>
              <a:buNone/>
            </a:pPr>
            <a:r>
              <a:rPr lang="en-US" sz="2000">
                <a:solidFill>
                  <a:schemeClr val="accent2"/>
                </a:solidFill>
              </a:rPr>
              <a:t>public class Person {</a:t>
            </a:r>
          </a:p>
          <a:p>
            <a:pPr>
              <a:lnSpc>
                <a:spcPct val="80000"/>
              </a:lnSpc>
              <a:buFont typeface="Zapf Dingbats" charset="2"/>
              <a:buNone/>
            </a:pPr>
            <a:r>
              <a:rPr lang="en-US" sz="2000">
                <a:solidFill>
                  <a:schemeClr val="accent2"/>
                </a:solidFill>
              </a:rPr>
              <a:t>	private String firstName;</a:t>
            </a:r>
          </a:p>
          <a:p>
            <a:pPr>
              <a:lnSpc>
                <a:spcPct val="80000"/>
              </a:lnSpc>
              <a:buFont typeface="Zapf Dingbats" charset="2"/>
              <a:buNone/>
            </a:pPr>
            <a:r>
              <a:rPr lang="en-US" sz="2000">
                <a:solidFill>
                  <a:schemeClr val="accent2"/>
                </a:solidFill>
              </a:rPr>
              <a:t>	public void setFirstName(String firstName) {</a:t>
            </a:r>
          </a:p>
          <a:p>
            <a:pPr>
              <a:lnSpc>
                <a:spcPct val="80000"/>
              </a:lnSpc>
              <a:buFont typeface="Zapf Dingbats" charset="2"/>
              <a:buNone/>
            </a:pPr>
            <a:r>
              <a:rPr lang="en-US" sz="2000">
                <a:solidFill>
                  <a:schemeClr val="accent2"/>
                </a:solidFill>
              </a:rPr>
              <a:t>		this.firstName = firstName; </a:t>
            </a:r>
          </a:p>
          <a:p>
            <a:pPr>
              <a:lnSpc>
                <a:spcPct val="80000"/>
              </a:lnSpc>
              <a:buFont typeface="Zapf Dingbats" charset="2"/>
              <a:buNone/>
            </a:pPr>
            <a:r>
              <a:rPr lang="en-US" sz="2000">
                <a:solidFill>
                  <a:schemeClr val="accent2"/>
                </a:solidFill>
              </a:rPr>
              <a:t>	} </a:t>
            </a:r>
          </a:p>
          <a:p>
            <a:pPr>
              <a:lnSpc>
                <a:spcPct val="80000"/>
              </a:lnSpc>
              <a:buFont typeface="Zapf Dingbats" charset="2"/>
              <a:buNone/>
            </a:pPr>
            <a:r>
              <a:rPr lang="en-US" sz="2000">
                <a:solidFill>
                  <a:schemeClr val="accent2"/>
                </a:solidFill>
              </a:rPr>
              <a:t>}</a:t>
            </a:r>
          </a:p>
          <a:p>
            <a:pPr>
              <a:lnSpc>
                <a:spcPct val="80000"/>
              </a:lnSpc>
              <a:buFont typeface="Zapf Dingbats" charset="2"/>
              <a:buNone/>
            </a:pPr>
            <a:endParaRPr lang="en-US" sz="2000">
              <a:solidFill>
                <a:schemeClr val="accent2"/>
              </a:solidFill>
            </a:endParaRPr>
          </a:p>
          <a:p>
            <a:pPr>
              <a:lnSpc>
                <a:spcPct val="80000"/>
              </a:lnSpc>
            </a:pPr>
            <a:r>
              <a:rPr lang="en-US" sz="2000"/>
              <a:t>The method has been refactored and is now more easily understandable. </a:t>
            </a:r>
          </a:p>
          <a:p>
            <a:pPr>
              <a:lnSpc>
                <a:spcPct val="80000"/>
              </a:lnSpc>
            </a:pPr>
            <a:r>
              <a:rPr lang="en-US" sz="2000"/>
              <a:t>Changing the method name requires you to change all references to the method throughout your application. </a:t>
            </a:r>
          </a:p>
          <a:p>
            <a:pPr>
              <a:lnSpc>
                <a:spcPct val="80000"/>
              </a:lnSpc>
            </a:pPr>
            <a:r>
              <a:rPr lang="en-US" sz="2000"/>
              <a:t>This is where a good IDE can help out, because it can identify all usages and update the calls automatically.</a:t>
            </a:r>
            <a:r>
              <a:rPr lang="en-US" sz="2000">
                <a:solidFill>
                  <a:schemeClr val="accent2"/>
                </a:solidFill>
              </a:rPr>
              <a:t>  </a:t>
            </a:r>
          </a:p>
        </p:txBody>
      </p:sp>
    </p:spTree>
    <p:extLst>
      <p:ext uri="{BB962C8B-B14F-4D97-AF65-F5344CB8AC3E}">
        <p14:creationId xmlns:p14="http://schemas.microsoft.com/office/powerpoint/2010/main" val="2109542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a:effectLst>
                  <a:outerShdw blurRad="38100" dist="38100" dir="2700000" algn="tl">
                    <a:srgbClr val="000000">
                      <a:alpha val="43137"/>
                    </a:srgbClr>
                  </a:outerShdw>
                </a:effectLst>
              </a:rPr>
              <a:t>Test-first development</a:t>
            </a:r>
          </a:p>
        </p:txBody>
      </p:sp>
      <p:sp>
        <p:nvSpPr>
          <p:cNvPr id="3" name="Content Placeholder 2"/>
          <p:cNvSpPr>
            <a:spLocks noGrp="1"/>
          </p:cNvSpPr>
          <p:nvPr>
            <p:ph idx="1"/>
          </p:nvPr>
        </p:nvSpPr>
        <p:spPr>
          <a:xfrm>
            <a:off x="457200" y="914400"/>
            <a:ext cx="8229600" cy="5638800"/>
          </a:xfrm>
        </p:spPr>
        <p:txBody>
          <a:bodyPr>
            <a:normAutofit fontScale="92500"/>
          </a:bodyPr>
          <a:lstStyle/>
          <a:p>
            <a:pPr marL="0" indent="0">
              <a:buNone/>
            </a:pPr>
            <a:r>
              <a:rPr lang="en-US" b="1" dirty="0">
                <a:effectLst>
                  <a:outerShdw blurRad="38100" dist="38100" dir="2700000" algn="tl">
                    <a:srgbClr val="000000">
                      <a:alpha val="43137"/>
                    </a:srgbClr>
                  </a:outerShdw>
                </a:effectLst>
              </a:rPr>
              <a:t>XP testing features:</a:t>
            </a:r>
          </a:p>
          <a:p>
            <a:pPr lvl="1"/>
            <a:r>
              <a:rPr lang="en-US" dirty="0"/>
              <a:t>Test-first development.</a:t>
            </a:r>
          </a:p>
          <a:p>
            <a:pPr lvl="1"/>
            <a:r>
              <a:rPr lang="en-US" dirty="0"/>
              <a:t>Incremental test development from scenarios.</a:t>
            </a:r>
          </a:p>
          <a:p>
            <a:pPr lvl="1"/>
            <a:r>
              <a:rPr lang="en-US" dirty="0"/>
              <a:t>User involvement in test development and validation.</a:t>
            </a:r>
          </a:p>
          <a:p>
            <a:pPr lvl="1"/>
            <a:r>
              <a:rPr lang="en-US" dirty="0"/>
              <a:t>Automated test harnesses are used to run all component tests each time that a new release is built.</a:t>
            </a:r>
          </a:p>
          <a:p>
            <a:pPr marL="0" lvl="1" indent="0">
              <a:buNone/>
            </a:pPr>
            <a:r>
              <a:rPr lang="en-US" sz="3500" b="1" dirty="0">
                <a:effectLst>
                  <a:outerShdw blurRad="38100" dist="38100" dir="2700000" algn="tl">
                    <a:srgbClr val="000000">
                      <a:alpha val="43137"/>
                    </a:srgbClr>
                  </a:outerShdw>
                </a:effectLst>
              </a:rPr>
              <a:t>Test-driven development</a:t>
            </a:r>
          </a:p>
          <a:p>
            <a:pPr marL="738188" lvl="1" indent="-339725"/>
            <a:r>
              <a:rPr lang="en-US" dirty="0"/>
              <a:t>clarifies the requirements to be implemented.</a:t>
            </a:r>
          </a:p>
          <a:p>
            <a:pPr marL="738188" lvl="1" indent="-339725"/>
            <a:r>
              <a:rPr lang="en-US" dirty="0"/>
              <a:t>Tests are written as programs such as </a:t>
            </a:r>
            <a:r>
              <a:rPr lang="en-US" dirty="0" err="1"/>
              <a:t>Junit</a:t>
            </a:r>
            <a:endParaRPr lang="en-US" dirty="0"/>
          </a:p>
          <a:p>
            <a:pPr marL="738188" lvl="1" indent="-339725"/>
            <a:r>
              <a:rPr lang="en-US" dirty="0"/>
              <a:t>All previous and new tests are run automatically when new functionality is added</a:t>
            </a:r>
          </a:p>
          <a:p>
            <a:endParaRPr lang="en-US" dirty="0"/>
          </a:p>
        </p:txBody>
      </p:sp>
    </p:spTree>
    <p:extLst>
      <p:ext uri="{BB962C8B-B14F-4D97-AF65-F5344CB8AC3E}">
        <p14:creationId xmlns:p14="http://schemas.microsoft.com/office/powerpoint/2010/main" val="2252369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r>
              <a:rPr lang="en-US" dirty="0"/>
              <a:t>Test case description for dose checking</a:t>
            </a:r>
            <a:r>
              <a:rPr lang="en-GB" dirty="0"/>
              <a:t> </a:t>
            </a:r>
            <a:endParaRPr lang="en-US" dirty="0"/>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pic>
        <p:nvPicPr>
          <p:cNvPr id="4" name="Picture 3" descr="3.7 DoseChecking.eps"/>
          <p:cNvPicPr>
            <a:picLocks noChangeAspect="1"/>
          </p:cNvPicPr>
          <p:nvPr/>
        </p:nvPicPr>
        <p:blipFill>
          <a:blip r:embed="rId2"/>
          <a:stretch>
            <a:fillRect/>
          </a:stretch>
        </p:blipFill>
        <p:spPr>
          <a:xfrm>
            <a:off x="805735" y="1950230"/>
            <a:ext cx="7436363" cy="4049252"/>
          </a:xfrm>
          <a:prstGeom prst="rect">
            <a:avLst/>
          </a:prstGeom>
        </p:spPr>
      </p:pic>
      <p:sp>
        <p:nvSpPr>
          <p:cNvPr id="2" name="Date Placeholder 1"/>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1483107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rmAutofit fontScale="92500" lnSpcReduction="10000"/>
          </a:bodyPr>
          <a:lstStyle/>
          <a:p>
            <a:pPr marL="0" indent="0" algn="just">
              <a:buNone/>
            </a:pPr>
            <a:r>
              <a:rPr lang="en-US" sz="3500" b="1" dirty="0">
                <a:effectLst>
                  <a:outerShdw blurRad="38100" dist="38100" dir="2700000" algn="tl">
                    <a:srgbClr val="000000">
                      <a:alpha val="43137"/>
                    </a:srgbClr>
                  </a:outerShdw>
                </a:effectLst>
              </a:rPr>
              <a:t>Customer involvement: </a:t>
            </a:r>
          </a:p>
          <a:p>
            <a:pPr algn="just"/>
            <a:r>
              <a:rPr lang="en-GB" dirty="0"/>
              <a:t>The customer who is part of the team writes tests as development proceeds. </a:t>
            </a:r>
          </a:p>
          <a:p>
            <a:pPr algn="just"/>
            <a:r>
              <a:rPr lang="en-GB" dirty="0"/>
              <a:t>But people adopting the customer role have limited time available and reluctant since they may feel that providing the requirements was enough of a contribution.</a:t>
            </a:r>
          </a:p>
          <a:p>
            <a:pPr marL="0" indent="0" algn="just">
              <a:buNone/>
            </a:pPr>
            <a:r>
              <a:rPr lang="en-US" sz="3500" b="1" dirty="0">
                <a:effectLst>
                  <a:outerShdw blurRad="38100" dist="38100" dir="2700000" algn="tl">
                    <a:srgbClr val="000000">
                      <a:alpha val="43137"/>
                    </a:srgbClr>
                  </a:outerShdw>
                </a:effectLst>
              </a:rPr>
              <a:t>Test automation:</a:t>
            </a:r>
          </a:p>
          <a:p>
            <a:pPr algn="just"/>
            <a:r>
              <a:rPr lang="en-GB" dirty="0"/>
              <a:t>Test automation means that tests are written as executable components before the task is implemented </a:t>
            </a:r>
          </a:p>
          <a:p>
            <a:pPr algn="just"/>
            <a:r>
              <a:rPr lang="en-GB" dirty="0"/>
              <a:t>As testing is automated, there is always a set of tests that can be quickly and easily executed</a:t>
            </a:r>
          </a:p>
          <a:p>
            <a:pPr marL="0" indent="0" algn="just">
              <a:buNone/>
            </a:pPr>
            <a:endParaRPr lang="en-GB" dirty="0"/>
          </a:p>
          <a:p>
            <a:pPr marL="0" indent="0" algn="just">
              <a:buNone/>
            </a:pPr>
            <a:endParaRPr lang="en-GB" dirty="0"/>
          </a:p>
          <a:p>
            <a:pPr marL="0" indent="0" algn="just">
              <a:buNone/>
            </a:pPr>
            <a:endParaRPr lang="en-US" dirty="0"/>
          </a:p>
        </p:txBody>
      </p:sp>
    </p:spTree>
    <p:extLst>
      <p:ext uri="{BB962C8B-B14F-4D97-AF65-F5344CB8AC3E}">
        <p14:creationId xmlns:p14="http://schemas.microsoft.com/office/powerpoint/2010/main" val="258364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pPr eaLnBrk="1" hangingPunct="1"/>
            <a:r>
              <a:rPr lang="en-US" altLang="ja-JP">
                <a:ea typeface="ＭＳ Ｐゴシック" pitchFamily="30" charset="-128"/>
              </a:rPr>
              <a:t>Problems in </a:t>
            </a:r>
            <a:br>
              <a:rPr lang="en-US" altLang="ja-JP">
                <a:ea typeface="ＭＳ Ｐゴシック" pitchFamily="30" charset="-128"/>
              </a:rPr>
            </a:br>
            <a:r>
              <a:rPr lang="en-US" altLang="ja-JP">
                <a:ea typeface="ＭＳ Ｐゴシック" pitchFamily="30" charset="-128"/>
              </a:rPr>
              <a:t>software development</a:t>
            </a:r>
          </a:p>
        </p:txBody>
      </p:sp>
      <p:sp>
        <p:nvSpPr>
          <p:cNvPr id="8195" name="Rectangle 3"/>
          <p:cNvSpPr>
            <a:spLocks noGrp="1" noChangeArrowheads="1"/>
          </p:cNvSpPr>
          <p:nvPr>
            <p:ph type="body" idx="1"/>
          </p:nvPr>
        </p:nvSpPr>
        <p:spPr>
          <a:xfrm>
            <a:off x="685482" y="1980598"/>
            <a:ext cx="7924482" cy="4115756"/>
          </a:xfrm>
          <a:noFill/>
        </p:spPr>
        <p:txBody>
          <a:bodyPr/>
          <a:lstStyle/>
          <a:p>
            <a:pPr eaLnBrk="1" hangingPunct="1">
              <a:lnSpc>
                <a:spcPct val="90000"/>
              </a:lnSpc>
              <a:buFontTx/>
              <a:buNone/>
            </a:pPr>
            <a:r>
              <a:rPr lang="en-US" altLang="ja-JP">
                <a:ea typeface="ＭＳ Ｐゴシック" pitchFamily="30" charset="-128"/>
              </a:rPr>
              <a:t>Risks:</a:t>
            </a:r>
          </a:p>
          <a:p>
            <a:pPr eaLnBrk="1" hangingPunct="1">
              <a:lnSpc>
                <a:spcPct val="90000"/>
              </a:lnSpc>
            </a:pPr>
            <a:r>
              <a:rPr lang="en-US" altLang="ja-JP">
                <a:ea typeface="ＭＳ Ｐゴシック" pitchFamily="30" charset="-128"/>
              </a:rPr>
              <a:t>Schedule slips</a:t>
            </a:r>
          </a:p>
          <a:p>
            <a:pPr eaLnBrk="1" hangingPunct="1">
              <a:lnSpc>
                <a:spcPct val="90000"/>
              </a:lnSpc>
            </a:pPr>
            <a:r>
              <a:rPr lang="en-US" altLang="ja-JP">
                <a:ea typeface="ＭＳ Ｐゴシック" pitchFamily="30" charset="-128"/>
              </a:rPr>
              <a:t>Business misunderstood</a:t>
            </a:r>
          </a:p>
          <a:p>
            <a:pPr eaLnBrk="1" hangingPunct="1">
              <a:lnSpc>
                <a:spcPct val="90000"/>
              </a:lnSpc>
            </a:pPr>
            <a:r>
              <a:rPr lang="en-US" altLang="ja-JP">
                <a:ea typeface="ＭＳ Ｐゴシック" pitchFamily="30" charset="-128"/>
              </a:rPr>
              <a:t>Defect rate</a:t>
            </a:r>
          </a:p>
          <a:p>
            <a:pPr eaLnBrk="1" hangingPunct="1">
              <a:lnSpc>
                <a:spcPct val="90000"/>
              </a:lnSpc>
            </a:pPr>
            <a:r>
              <a:rPr lang="en-US" altLang="ja-JP">
                <a:ea typeface="ＭＳ Ｐゴシック" pitchFamily="30" charset="-128"/>
              </a:rPr>
              <a:t>Project cancelled</a:t>
            </a:r>
          </a:p>
          <a:p>
            <a:pPr eaLnBrk="1" hangingPunct="1">
              <a:lnSpc>
                <a:spcPct val="90000"/>
              </a:lnSpc>
            </a:pPr>
            <a:r>
              <a:rPr lang="en-US" altLang="ja-JP">
                <a:ea typeface="ＭＳ Ｐゴシック" pitchFamily="30" charset="-128"/>
              </a:rPr>
              <a:t>System goes sour</a:t>
            </a:r>
          </a:p>
          <a:p>
            <a:pPr eaLnBrk="1" hangingPunct="1">
              <a:lnSpc>
                <a:spcPct val="90000"/>
              </a:lnSpc>
            </a:pPr>
            <a:r>
              <a:rPr lang="en-US" altLang="ja-JP">
                <a:ea typeface="ＭＳ Ｐゴシック" pitchFamily="30" charset="-128"/>
              </a:rPr>
              <a:t>Business changes</a:t>
            </a:r>
          </a:p>
        </p:txBody>
      </p:sp>
    </p:spTree>
    <p:extLst>
      <p:ext uri="{BB962C8B-B14F-4D97-AF65-F5344CB8AC3E}">
        <p14:creationId xmlns:p14="http://schemas.microsoft.com/office/powerpoint/2010/main" val="3362501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How to write tests?</a:t>
            </a:r>
          </a:p>
        </p:txBody>
      </p:sp>
      <p:sp>
        <p:nvSpPr>
          <p:cNvPr id="52227" name="Rectangle 3"/>
          <p:cNvSpPr>
            <a:spLocks noGrp="1" noChangeArrowheads="1"/>
          </p:cNvSpPr>
          <p:nvPr>
            <p:ph type="body" idx="1"/>
          </p:nvPr>
        </p:nvSpPr>
        <p:spPr/>
        <p:txBody>
          <a:bodyPr/>
          <a:lstStyle/>
          <a:p>
            <a:pPr algn="ctr">
              <a:buFont typeface="Zapf Dingbats" charset="2"/>
              <a:buNone/>
            </a:pPr>
            <a:r>
              <a:rPr lang="en-US" sz="2000">
                <a:solidFill>
                  <a:schemeClr val="accent1"/>
                </a:solidFill>
              </a:rPr>
              <a:t>All tests must be pass/fail style tests. </a:t>
            </a:r>
          </a:p>
          <a:p>
            <a:pPr>
              <a:buFont typeface="Zapf Dingbats" charset="2"/>
              <a:buNone/>
            </a:pPr>
            <a:endParaRPr lang="en-US" sz="2000">
              <a:solidFill>
                <a:schemeClr val="accent1"/>
              </a:solidFill>
            </a:endParaRPr>
          </a:p>
          <a:p>
            <a:pPr>
              <a:buFont typeface="Zapf Dingbats" charset="2"/>
              <a:buNone/>
            </a:pPr>
            <a:r>
              <a:rPr lang="en-US" sz="2000"/>
              <a:t>A bad test output:</a:t>
            </a:r>
          </a:p>
          <a:p>
            <a:pPr>
              <a:buFont typeface="Zapf Dingbats" charset="2"/>
              <a:buNone/>
            </a:pPr>
            <a:r>
              <a:rPr lang="en-US" sz="2000">
                <a:solidFill>
                  <a:schemeClr val="accent2"/>
                </a:solidFill>
              </a:rPr>
              <a:t>Now Testing Person.java: </a:t>
            </a:r>
          </a:p>
          <a:p>
            <a:pPr>
              <a:buFont typeface="Zapf Dingbats" charset="2"/>
              <a:buNone/>
            </a:pPr>
            <a:r>
              <a:rPr lang="en-US" sz="2000">
                <a:solidFill>
                  <a:schemeClr val="accent2"/>
                </a:solidFill>
              </a:rPr>
              <a:t>First Name: Tanner </a:t>
            </a:r>
          </a:p>
          <a:p>
            <a:pPr>
              <a:buFont typeface="Zapf Dingbats" charset="2"/>
              <a:buNone/>
            </a:pPr>
            <a:r>
              <a:rPr lang="en-US" sz="2000">
                <a:solidFill>
                  <a:schemeClr val="accent2"/>
                </a:solidFill>
              </a:rPr>
              <a:t>Last Name: Burke </a:t>
            </a:r>
          </a:p>
          <a:p>
            <a:pPr>
              <a:buFont typeface="Zapf Dingbats" charset="2"/>
              <a:buNone/>
            </a:pPr>
            <a:r>
              <a:rPr lang="en-US" sz="2000">
                <a:solidFill>
                  <a:schemeClr val="accent2"/>
                </a:solidFill>
              </a:rPr>
              <a:t>Age: 1</a:t>
            </a:r>
          </a:p>
          <a:p>
            <a:pPr>
              <a:buFont typeface="Zapf Dingbats" charset="2"/>
              <a:buNone/>
            </a:pPr>
            <a:endParaRPr lang="en-US" sz="2000">
              <a:solidFill>
                <a:schemeClr val="accent2"/>
              </a:solidFill>
            </a:endParaRPr>
          </a:p>
          <a:p>
            <a:pPr>
              <a:buFont typeface="Zapf Dingbats" charset="2"/>
              <a:buNone/>
            </a:pPr>
            <a:r>
              <a:rPr lang="en-US" sz="2000"/>
              <a:t>A good test output:</a:t>
            </a:r>
          </a:p>
          <a:p>
            <a:pPr>
              <a:buFont typeface="Zapf Dingbats" charset="2"/>
              <a:buNone/>
            </a:pPr>
            <a:r>
              <a:rPr lang="en-US" sz="2000">
                <a:solidFill>
                  <a:schemeClr val="accent2"/>
                </a:solidFill>
              </a:rPr>
              <a:t>Now Testing Person.java: </a:t>
            </a:r>
          </a:p>
          <a:p>
            <a:pPr>
              <a:buFont typeface="Zapf Dingbats" charset="2"/>
              <a:buNone/>
            </a:pPr>
            <a:r>
              <a:rPr lang="en-US" sz="2000">
                <a:solidFill>
                  <a:schemeClr val="accent2"/>
                </a:solidFill>
              </a:rPr>
              <a:t>	Failure: Expected Age 2, but was 1 instead.  </a:t>
            </a:r>
          </a:p>
        </p:txBody>
      </p:sp>
    </p:spTree>
    <p:extLst>
      <p:ext uri="{BB962C8B-B14F-4D97-AF65-F5344CB8AC3E}">
        <p14:creationId xmlns:p14="http://schemas.microsoft.com/office/powerpoint/2010/main" val="1893736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Writing tests</a:t>
            </a:r>
          </a:p>
        </p:txBody>
      </p:sp>
      <p:sp>
        <p:nvSpPr>
          <p:cNvPr id="53251" name="Rectangle 3"/>
          <p:cNvSpPr>
            <a:spLocks noGrp="1" noChangeArrowheads="1"/>
          </p:cNvSpPr>
          <p:nvPr>
            <p:ph type="body" idx="1"/>
          </p:nvPr>
        </p:nvSpPr>
        <p:spPr>
          <a:xfrm>
            <a:off x="363464" y="1676258"/>
            <a:ext cx="8431419" cy="4659106"/>
          </a:xfrm>
        </p:spPr>
        <p:txBody>
          <a:bodyPr/>
          <a:lstStyle/>
          <a:p>
            <a:pPr>
              <a:buFont typeface="Zapf Dingbats" charset="2"/>
              <a:buNone/>
            </a:pPr>
            <a:r>
              <a:rPr lang="en-US" sz="2000"/>
              <a:t>Grouping tests into </a:t>
            </a:r>
            <a:r>
              <a:rPr lang="en-US" sz="2000">
                <a:solidFill>
                  <a:schemeClr val="accent1"/>
                </a:solidFill>
              </a:rPr>
              <a:t>test suites:</a:t>
            </a:r>
          </a:p>
          <a:p>
            <a:pPr>
              <a:buFont typeface="Zapf Dingbats" charset="2"/>
              <a:buNone/>
            </a:pPr>
            <a:endParaRPr lang="en-US" sz="2000"/>
          </a:p>
          <a:p>
            <a:pPr>
              <a:buFont typeface="Zapf Dingbats" charset="2"/>
              <a:buNone/>
            </a:pPr>
            <a:r>
              <a:rPr lang="en-US" sz="1800">
                <a:solidFill>
                  <a:schemeClr val="accent2"/>
                </a:solidFill>
              </a:rPr>
              <a:t>Now Testing Person.java: </a:t>
            </a:r>
          </a:p>
          <a:p>
            <a:pPr>
              <a:buFont typeface="Zapf Dingbats" charset="2"/>
              <a:buNone/>
            </a:pPr>
            <a:r>
              <a:rPr lang="en-US" sz="1800">
                <a:solidFill>
                  <a:schemeClr val="accent2"/>
                </a:solidFill>
              </a:rPr>
              <a:t>	Failure: Expected Age 2, but was 1 instead </a:t>
            </a:r>
          </a:p>
          <a:p>
            <a:pPr>
              <a:buFont typeface="Zapf Dingbats" charset="2"/>
              <a:buNone/>
            </a:pPr>
            <a:r>
              <a:rPr lang="en-US" sz="1800">
                <a:solidFill>
                  <a:schemeClr val="accent2"/>
                </a:solidFill>
              </a:rPr>
              <a:t>Now Testing Account.java: </a:t>
            </a:r>
          </a:p>
          <a:p>
            <a:pPr>
              <a:buFont typeface="Zapf Dingbats" charset="2"/>
              <a:buNone/>
            </a:pPr>
            <a:r>
              <a:rPr lang="en-US" sz="1800">
                <a:solidFill>
                  <a:schemeClr val="accent2"/>
                </a:solidFill>
              </a:rPr>
              <a:t>	Passed! </a:t>
            </a:r>
          </a:p>
          <a:p>
            <a:pPr>
              <a:buFont typeface="Zapf Dingbats" charset="2"/>
              <a:buNone/>
            </a:pPr>
            <a:r>
              <a:rPr lang="en-US" sz="1800">
                <a:solidFill>
                  <a:schemeClr val="accent2"/>
                </a:solidFill>
              </a:rPr>
              <a:t>Now Testing Deposit.java: </a:t>
            </a:r>
          </a:p>
          <a:p>
            <a:pPr>
              <a:buFont typeface="Zapf Dingbats" charset="2"/>
              <a:buNone/>
            </a:pPr>
            <a:r>
              <a:rPr lang="en-US" sz="1800">
                <a:solidFill>
                  <a:schemeClr val="accent2"/>
                </a:solidFill>
              </a:rPr>
              <a:t>	Passed! </a:t>
            </a:r>
          </a:p>
          <a:p>
            <a:pPr>
              <a:buFont typeface="Zapf Dingbats" charset="2"/>
              <a:buNone/>
            </a:pPr>
            <a:r>
              <a:rPr lang="en-US" sz="1800">
                <a:solidFill>
                  <a:schemeClr val="accent2"/>
                </a:solidFill>
              </a:rPr>
              <a:t>Summary: 2 tests passed, 1 failed.</a:t>
            </a:r>
            <a:r>
              <a:rPr lang="en-US" sz="2000">
                <a:solidFill>
                  <a:schemeClr val="accent2"/>
                </a:solidFill>
              </a:rPr>
              <a:t> </a:t>
            </a:r>
          </a:p>
          <a:p>
            <a:pPr>
              <a:buFont typeface="Zapf Dingbats" charset="2"/>
              <a:buNone/>
            </a:pPr>
            <a:endParaRPr lang="en-US" sz="2000">
              <a:solidFill>
                <a:schemeClr val="accent2"/>
              </a:solidFill>
            </a:endParaRPr>
          </a:p>
          <a:p>
            <a:r>
              <a:rPr lang="en-US" sz="2000"/>
              <a:t>The entire suite of unit tests must always pass at 100% before any code is integrated into the source repository. </a:t>
            </a:r>
          </a:p>
          <a:p>
            <a:r>
              <a:rPr lang="en-US" sz="2000"/>
              <a:t>Acceptance tests do not have to pass at 100%. </a:t>
            </a:r>
          </a:p>
        </p:txBody>
      </p:sp>
    </p:spTree>
    <p:extLst>
      <p:ext uri="{BB962C8B-B14F-4D97-AF65-F5344CB8AC3E}">
        <p14:creationId xmlns:p14="http://schemas.microsoft.com/office/powerpoint/2010/main" val="1274141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effectLst>
                  <a:outerShdw blurRad="38100" dist="38100" dir="2700000" algn="tl">
                    <a:srgbClr val="000000">
                      <a:alpha val="43137"/>
                    </a:srgbClr>
                  </a:outerShdw>
                </a:effectLst>
              </a:rPr>
              <a:t>Problems with test-first development</a:t>
            </a:r>
          </a:p>
        </p:txBody>
      </p:sp>
      <p:sp>
        <p:nvSpPr>
          <p:cNvPr id="3" name="Content Placeholder 2"/>
          <p:cNvSpPr>
            <a:spLocks noGrp="1"/>
          </p:cNvSpPr>
          <p:nvPr>
            <p:ph idx="1"/>
          </p:nvPr>
        </p:nvSpPr>
        <p:spPr/>
        <p:txBody>
          <a:bodyPr>
            <a:noAutofit/>
          </a:bodyPr>
          <a:lstStyle/>
          <a:p>
            <a:pPr algn="just"/>
            <a:r>
              <a:rPr lang="en-GB" sz="2400" dirty="0"/>
              <a:t>Programmers prefer programming to testing and sometimes they take short cuts when writing tests. For example, they </a:t>
            </a:r>
            <a:r>
              <a:rPr lang="en-GB" sz="2400" b="1" dirty="0"/>
              <a:t>may write incomplete tests </a:t>
            </a:r>
            <a:r>
              <a:rPr lang="en-GB" sz="2400" dirty="0"/>
              <a:t>that do not check for all possible exceptions that may occur. </a:t>
            </a:r>
          </a:p>
          <a:p>
            <a:pPr algn="just"/>
            <a:r>
              <a:rPr lang="en-GB" sz="2400" dirty="0"/>
              <a:t>Some tests can be </a:t>
            </a:r>
            <a:r>
              <a:rPr lang="en-GB" sz="2400" b="1" dirty="0"/>
              <a:t>very difficult to write incrementally</a:t>
            </a:r>
            <a:r>
              <a:rPr lang="en-GB" sz="2400" dirty="0"/>
              <a:t>. For </a:t>
            </a:r>
            <a:r>
              <a:rPr lang="en-GB" sz="2400" b="1" dirty="0"/>
              <a:t>example, in a complex user interface</a:t>
            </a:r>
            <a:r>
              <a:rPr lang="en-GB" sz="2400" dirty="0"/>
              <a:t>, it is often difficult to write unit tests for the code that implements the ‘display logic’ and workflow between screens. </a:t>
            </a:r>
          </a:p>
          <a:p>
            <a:pPr algn="just"/>
            <a:r>
              <a:rPr lang="en-GB" sz="2400" dirty="0"/>
              <a:t>It difficult to judge the completeness of a set of tests. Although you may have a lot of system tests, </a:t>
            </a:r>
            <a:r>
              <a:rPr lang="en-GB" sz="2400" b="1" dirty="0"/>
              <a:t>your test set may not provide complete coverage.  </a:t>
            </a:r>
          </a:p>
          <a:p>
            <a:pPr algn="just"/>
            <a:endParaRPr lang="en-US" sz="2400" dirty="0"/>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32</a:t>
            </a:fld>
            <a:endParaRPr lang="en-US"/>
          </a:p>
        </p:txBody>
      </p:sp>
      <p:sp>
        <p:nvSpPr>
          <p:cNvPr id="6" name="Date Placeholder 5"/>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1757129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b="1" dirty="0">
                <a:effectLst>
                  <a:outerShdw blurRad="38100" dist="38100" dir="2700000" algn="tl">
                    <a:srgbClr val="000000">
                      <a:alpha val="43137"/>
                    </a:srgbClr>
                  </a:outerShdw>
                </a:effectLst>
              </a:rPr>
              <a:t>Pair Programming</a:t>
            </a:r>
          </a:p>
        </p:txBody>
      </p:sp>
      <p:sp>
        <p:nvSpPr>
          <p:cNvPr id="29699" name="Rectangle 3"/>
          <p:cNvSpPr>
            <a:spLocks noGrp="1" noChangeArrowheads="1"/>
          </p:cNvSpPr>
          <p:nvPr>
            <p:ph type="body" idx="1"/>
          </p:nvPr>
        </p:nvSpPr>
        <p:spPr/>
        <p:txBody>
          <a:bodyPr/>
          <a:lstStyle/>
          <a:p>
            <a:pPr algn="just">
              <a:lnSpc>
                <a:spcPct val="90000"/>
              </a:lnSpc>
            </a:pPr>
            <a:endParaRPr lang="en-US" sz="2800" dirty="0"/>
          </a:p>
          <a:p>
            <a:pPr algn="just">
              <a:lnSpc>
                <a:spcPct val="90000"/>
              </a:lnSpc>
            </a:pPr>
            <a:r>
              <a:rPr lang="en-US" sz="2800" dirty="0"/>
              <a:t>All programming is done with </a:t>
            </a:r>
            <a:r>
              <a:rPr lang="en-US" sz="2800" b="1" dirty="0">
                <a:solidFill>
                  <a:schemeClr val="accent1"/>
                </a:solidFill>
              </a:rPr>
              <a:t>two coders at the same machine</a:t>
            </a:r>
            <a:r>
              <a:rPr lang="en-US" sz="2800" dirty="0"/>
              <a:t>.</a:t>
            </a:r>
          </a:p>
          <a:p>
            <a:pPr algn="just">
              <a:lnSpc>
                <a:spcPct val="90000"/>
              </a:lnSpc>
              <a:buFont typeface="Zapf Dingbats" charset="2"/>
              <a:buNone/>
            </a:pPr>
            <a:r>
              <a:rPr lang="en-US" sz="2800" dirty="0"/>
              <a:t> </a:t>
            </a:r>
          </a:p>
          <a:p>
            <a:pPr algn="just">
              <a:lnSpc>
                <a:spcPct val="90000"/>
              </a:lnSpc>
            </a:pPr>
            <a:r>
              <a:rPr lang="en-US" sz="2800" dirty="0"/>
              <a:t>The </a:t>
            </a:r>
            <a:r>
              <a:rPr lang="en-US" sz="2800" b="1" dirty="0">
                <a:solidFill>
                  <a:schemeClr val="accent1"/>
                </a:solidFill>
              </a:rPr>
              <a:t>programmers must share</a:t>
            </a:r>
            <a:r>
              <a:rPr lang="en-US" sz="2800" dirty="0"/>
              <a:t> one mouse, keyboard, screen, etc.</a:t>
            </a:r>
          </a:p>
          <a:p>
            <a:pPr algn="just">
              <a:lnSpc>
                <a:spcPct val="90000"/>
              </a:lnSpc>
              <a:buFont typeface="Zapf Dingbats" charset="2"/>
              <a:buNone/>
            </a:pPr>
            <a:r>
              <a:rPr lang="en-US" sz="2800" dirty="0">
                <a:sym typeface="Wingdings" pitchFamily="2" charset="2"/>
              </a:rPr>
              <a:t> </a:t>
            </a:r>
            <a:r>
              <a:rPr lang="en-US" dirty="0">
                <a:solidFill>
                  <a:schemeClr val="accent2"/>
                </a:solidFill>
                <a:sym typeface="Wingdings" pitchFamily="2" charset="2"/>
              </a:rPr>
              <a:t>At least two people are always intimately familiar with every part of the system, and every line of code is reviewed as it's written. </a:t>
            </a:r>
            <a:r>
              <a:rPr lang="en-US" sz="2800" dirty="0">
                <a:solidFill>
                  <a:schemeClr val="accent2"/>
                </a:solidFill>
              </a:rPr>
              <a:t> </a:t>
            </a:r>
          </a:p>
        </p:txBody>
      </p:sp>
    </p:spTree>
    <p:extLst>
      <p:ext uri="{BB962C8B-B14F-4D97-AF65-F5344CB8AC3E}">
        <p14:creationId xmlns:p14="http://schemas.microsoft.com/office/powerpoint/2010/main" val="747964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3600" b="1" dirty="0">
                <a:effectLst>
                  <a:outerShdw blurRad="38100" dist="38100" dir="2700000" algn="tl">
                    <a:srgbClr val="000000">
                      <a:alpha val="43137"/>
                    </a:srgbClr>
                  </a:outerShdw>
                </a:effectLst>
              </a:rPr>
              <a:t>Here is how pair programming works:</a:t>
            </a:r>
          </a:p>
        </p:txBody>
      </p:sp>
      <p:sp>
        <p:nvSpPr>
          <p:cNvPr id="30723" name="Rectangle 3"/>
          <p:cNvSpPr>
            <a:spLocks noGrp="1" noChangeArrowheads="1"/>
          </p:cNvSpPr>
          <p:nvPr>
            <p:ph type="body" idx="1"/>
          </p:nvPr>
        </p:nvSpPr>
        <p:spPr>
          <a:xfrm>
            <a:off x="286945" y="1371600"/>
            <a:ext cx="8507938" cy="5040247"/>
          </a:xfrm>
        </p:spPr>
        <p:txBody>
          <a:bodyPr>
            <a:normAutofit fontScale="92500" lnSpcReduction="20000"/>
          </a:bodyPr>
          <a:lstStyle/>
          <a:p>
            <a:r>
              <a:rPr lang="en-US" dirty="0"/>
              <a:t>You pick out a user story for your next task.</a:t>
            </a:r>
          </a:p>
          <a:p>
            <a:pPr algn="just">
              <a:buFont typeface="Zapf Dingbats" charset="2"/>
              <a:buNone/>
            </a:pPr>
            <a:r>
              <a:rPr lang="en-US" dirty="0"/>
              <a:t>		</a:t>
            </a:r>
            <a:r>
              <a:rPr lang="en-US" sz="3000" dirty="0"/>
              <a:t>A user story is a requirement from the customer. 	Stories are typically written on index cards, and the 	customer decides which stories are the most 	important.</a:t>
            </a:r>
            <a:endParaRPr lang="en-US" sz="3000" b="1" dirty="0"/>
          </a:p>
          <a:p>
            <a:r>
              <a:rPr lang="en-US" dirty="0"/>
              <a:t>You ask for help from another programmer.</a:t>
            </a:r>
            <a:endParaRPr lang="en-US" b="1" dirty="0"/>
          </a:p>
          <a:p>
            <a:r>
              <a:rPr lang="en-US" dirty="0"/>
              <a:t>The two of you work together on a small piece of functionality.</a:t>
            </a:r>
          </a:p>
          <a:p>
            <a:pPr lvl="1"/>
            <a:r>
              <a:rPr lang="en-US" dirty="0"/>
              <a:t>Try to work on small tasks that take a few hours.</a:t>
            </a:r>
          </a:p>
          <a:p>
            <a:pPr lvl="1"/>
            <a:r>
              <a:rPr lang="en-US" dirty="0"/>
              <a:t>After the immediate task is complete, pick a different partner or offer to help someone else.</a:t>
            </a:r>
          </a:p>
          <a:p>
            <a:pPr lvl="4">
              <a:buFontTx/>
              <a:buNone/>
            </a:pPr>
            <a:r>
              <a:rPr lang="en-US" dirty="0"/>
              <a:t>				Eric Burke and Brian </a:t>
            </a:r>
            <a:r>
              <a:rPr lang="en-US" dirty="0" err="1"/>
              <a:t>Coyner</a:t>
            </a:r>
            <a:endParaRPr lang="en-US" dirty="0"/>
          </a:p>
        </p:txBody>
      </p:sp>
    </p:spTree>
    <p:extLst>
      <p:ext uri="{BB962C8B-B14F-4D97-AF65-F5344CB8AC3E}">
        <p14:creationId xmlns:p14="http://schemas.microsoft.com/office/powerpoint/2010/main" val="3325022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7389" y="262912"/>
            <a:ext cx="7804921" cy="1109007"/>
          </a:xfrm>
        </p:spPr>
        <p:txBody>
          <a:bodyPr/>
          <a:lstStyle/>
          <a:p>
            <a:r>
              <a:rPr lang="en-US" sz="3600" b="1" dirty="0">
                <a:effectLst>
                  <a:outerShdw blurRad="38100" dist="38100" dir="2700000" algn="tl">
                    <a:srgbClr val="000000">
                      <a:alpha val="43137"/>
                    </a:srgbClr>
                  </a:outerShdw>
                </a:effectLst>
                <a:cs typeface="Arial" charset="0"/>
              </a:rPr>
              <a:t>Pair Programming</a:t>
            </a:r>
            <a:r>
              <a:rPr lang="en-US" sz="3600" dirty="0">
                <a:cs typeface="Arial" charset="0"/>
              </a:rPr>
              <a:t/>
            </a:r>
            <a:br>
              <a:rPr lang="en-US" sz="3600" dirty="0">
                <a:cs typeface="Arial" charset="0"/>
              </a:rPr>
            </a:br>
            <a:r>
              <a:rPr lang="en-US" sz="2400" dirty="0"/>
              <a:t>http://www.pairprogramming.com/</a:t>
            </a:r>
          </a:p>
        </p:txBody>
      </p:sp>
      <p:pic>
        <p:nvPicPr>
          <p:cNvPr id="258051" name="Picture 3" descr="frankWay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611" y="914613"/>
            <a:ext cx="3810000" cy="26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4"/>
          <p:cNvSpPr txBox="1">
            <a:spLocks noChangeArrowheads="1"/>
          </p:cNvSpPr>
          <p:nvPr/>
        </p:nvSpPr>
        <p:spPr bwMode="auto">
          <a:xfrm>
            <a:off x="457520" y="3352517"/>
            <a:ext cx="8228962" cy="285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429" tIns="45715" rIns="91429" bIns="45715">
            <a:spAutoFit/>
          </a:bodyPr>
          <a:lstStyle>
            <a:lvl1pPr defTabSz="911225">
              <a:defRPr sz="2400">
                <a:solidFill>
                  <a:schemeClr val="tx1"/>
                </a:solidFill>
                <a:latin typeface="Times" pitchFamily="30" charset="0"/>
              </a:defRPr>
            </a:lvl1pPr>
            <a:lvl2pPr marL="742950" indent="-285750" defTabSz="911225">
              <a:defRPr sz="2400">
                <a:solidFill>
                  <a:schemeClr val="tx1"/>
                </a:solidFill>
                <a:latin typeface="Times" pitchFamily="30" charset="0"/>
              </a:defRPr>
            </a:lvl2pPr>
            <a:lvl3pPr marL="1143000" indent="-228600" defTabSz="911225">
              <a:defRPr sz="2400">
                <a:solidFill>
                  <a:schemeClr val="tx1"/>
                </a:solidFill>
                <a:latin typeface="Times" pitchFamily="30" charset="0"/>
              </a:defRPr>
            </a:lvl3pPr>
            <a:lvl4pPr marL="1600200" indent="-228600" defTabSz="911225">
              <a:defRPr sz="2400">
                <a:solidFill>
                  <a:schemeClr val="tx1"/>
                </a:solidFill>
                <a:latin typeface="Times" pitchFamily="30" charset="0"/>
              </a:defRPr>
            </a:lvl4pPr>
            <a:lvl5pPr marL="2057400" indent="-228600" defTabSz="911225">
              <a:defRPr sz="2400">
                <a:solidFill>
                  <a:schemeClr val="tx1"/>
                </a:solidFill>
                <a:latin typeface="Times" pitchFamily="30" charset="0"/>
              </a:defRPr>
            </a:lvl5pPr>
            <a:lvl6pPr marL="2514600" indent="-228600" defTabSz="911225" eaLnBrk="0" fontAlgn="base" hangingPunct="0">
              <a:spcBef>
                <a:spcPct val="0"/>
              </a:spcBef>
              <a:spcAft>
                <a:spcPct val="0"/>
              </a:spcAft>
              <a:defRPr sz="2400">
                <a:solidFill>
                  <a:schemeClr val="tx1"/>
                </a:solidFill>
                <a:latin typeface="Times" pitchFamily="30" charset="0"/>
              </a:defRPr>
            </a:lvl6pPr>
            <a:lvl7pPr marL="2971800" indent="-228600" defTabSz="911225" eaLnBrk="0" fontAlgn="base" hangingPunct="0">
              <a:spcBef>
                <a:spcPct val="0"/>
              </a:spcBef>
              <a:spcAft>
                <a:spcPct val="0"/>
              </a:spcAft>
              <a:defRPr sz="2400">
                <a:solidFill>
                  <a:schemeClr val="tx1"/>
                </a:solidFill>
                <a:latin typeface="Times" pitchFamily="30" charset="0"/>
              </a:defRPr>
            </a:lvl7pPr>
            <a:lvl8pPr marL="3429000" indent="-228600" defTabSz="911225" eaLnBrk="0" fontAlgn="base" hangingPunct="0">
              <a:spcBef>
                <a:spcPct val="0"/>
              </a:spcBef>
              <a:spcAft>
                <a:spcPct val="0"/>
              </a:spcAft>
              <a:defRPr sz="2400">
                <a:solidFill>
                  <a:schemeClr val="tx1"/>
                </a:solidFill>
                <a:latin typeface="Times" pitchFamily="30" charset="0"/>
              </a:defRPr>
            </a:lvl8pPr>
            <a:lvl9pPr marL="3886200" indent="-228600" defTabSz="911225" eaLnBrk="0" fontAlgn="base" hangingPunct="0">
              <a:spcBef>
                <a:spcPct val="0"/>
              </a:spcBef>
              <a:spcAft>
                <a:spcPct val="0"/>
              </a:spcAft>
              <a:defRPr sz="2400">
                <a:solidFill>
                  <a:schemeClr val="tx1"/>
                </a:solidFill>
                <a:latin typeface="Times" pitchFamily="30" charset="0"/>
              </a:defRPr>
            </a:lvl9pPr>
          </a:lstStyle>
          <a:p>
            <a:pPr>
              <a:spcBef>
                <a:spcPct val="50000"/>
              </a:spcBef>
            </a:pPr>
            <a:r>
              <a:rPr lang="en-US" sz="1800" b="1">
                <a:latin typeface="Arial" charset="0"/>
              </a:rPr>
              <a:t>With pair-programming:</a:t>
            </a:r>
          </a:p>
          <a:p>
            <a:pPr>
              <a:spcBef>
                <a:spcPct val="50000"/>
              </a:spcBef>
              <a:buFontTx/>
              <a:buChar char="•"/>
            </a:pPr>
            <a:r>
              <a:rPr lang="en-US" sz="1800" b="1">
                <a:latin typeface="Arial" charset="0"/>
              </a:rPr>
              <a:t>Two software engineers work on one task at one computer</a:t>
            </a:r>
          </a:p>
          <a:p>
            <a:pPr>
              <a:spcBef>
                <a:spcPct val="50000"/>
              </a:spcBef>
              <a:buFontTx/>
              <a:buChar char="•"/>
            </a:pPr>
            <a:r>
              <a:rPr lang="en-US" sz="1800" b="1">
                <a:latin typeface="Arial" charset="0"/>
              </a:rPr>
              <a:t>One engineer, </a:t>
            </a:r>
            <a:r>
              <a:rPr lang="en-US" sz="1800" b="1">
                <a:solidFill>
                  <a:schemeClr val="accent2"/>
                </a:solidFill>
                <a:latin typeface="Arial" charset="0"/>
              </a:rPr>
              <a:t>the driver</a:t>
            </a:r>
            <a:r>
              <a:rPr lang="en-US" sz="1800" b="1">
                <a:latin typeface="Arial" charset="0"/>
              </a:rPr>
              <a:t>, has control of the keyboard and mouse and creates the implementation</a:t>
            </a:r>
          </a:p>
          <a:p>
            <a:pPr>
              <a:spcBef>
                <a:spcPct val="50000"/>
              </a:spcBef>
              <a:buFontTx/>
              <a:buChar char="•"/>
            </a:pPr>
            <a:r>
              <a:rPr lang="en-US" sz="1800" b="1">
                <a:latin typeface="Arial" charset="0"/>
              </a:rPr>
              <a:t>The other engineer, </a:t>
            </a:r>
            <a:r>
              <a:rPr lang="en-US" sz="1800" b="1">
                <a:solidFill>
                  <a:schemeClr val="accent2"/>
                </a:solidFill>
                <a:latin typeface="Arial" charset="0"/>
              </a:rPr>
              <a:t>the navigator</a:t>
            </a:r>
            <a:r>
              <a:rPr lang="en-US" sz="1800" b="1">
                <a:latin typeface="Arial" charset="0"/>
              </a:rPr>
              <a:t>, watches the driver’s implementation to identify defects and participates in on-demand brainstorming </a:t>
            </a:r>
          </a:p>
          <a:p>
            <a:pPr>
              <a:spcBef>
                <a:spcPct val="50000"/>
              </a:spcBef>
              <a:buFontTx/>
              <a:buChar char="•"/>
            </a:pPr>
            <a:r>
              <a:rPr lang="en-US" sz="1800" b="1">
                <a:latin typeface="Arial" charset="0"/>
              </a:rPr>
              <a:t>The roles of driver and observer are periodically rotated between the two software engineers</a:t>
            </a:r>
          </a:p>
        </p:txBody>
      </p:sp>
      <p:sp>
        <p:nvSpPr>
          <p:cNvPr id="31749" name="Text Box 5"/>
          <p:cNvSpPr txBox="1">
            <a:spLocks noChangeArrowheads="1"/>
          </p:cNvSpPr>
          <p:nvPr/>
        </p:nvSpPr>
        <p:spPr bwMode="auto">
          <a:xfrm>
            <a:off x="534039" y="1676259"/>
            <a:ext cx="3884924" cy="916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429" tIns="45715" rIns="91429" bIns="45715">
            <a:spAutoFit/>
          </a:bodyPr>
          <a:lstStyle>
            <a:lvl1pPr defTabSz="911225">
              <a:defRPr sz="2400">
                <a:solidFill>
                  <a:schemeClr val="tx1"/>
                </a:solidFill>
                <a:latin typeface="Times" pitchFamily="30" charset="0"/>
              </a:defRPr>
            </a:lvl1pPr>
            <a:lvl2pPr marL="742950" indent="-285750" defTabSz="911225">
              <a:defRPr sz="2400">
                <a:solidFill>
                  <a:schemeClr val="tx1"/>
                </a:solidFill>
                <a:latin typeface="Times" pitchFamily="30" charset="0"/>
              </a:defRPr>
            </a:lvl2pPr>
            <a:lvl3pPr marL="1143000" indent="-228600" defTabSz="911225">
              <a:defRPr sz="2400">
                <a:solidFill>
                  <a:schemeClr val="tx1"/>
                </a:solidFill>
                <a:latin typeface="Times" pitchFamily="30" charset="0"/>
              </a:defRPr>
            </a:lvl3pPr>
            <a:lvl4pPr marL="1600200" indent="-228600" defTabSz="911225">
              <a:defRPr sz="2400">
                <a:solidFill>
                  <a:schemeClr val="tx1"/>
                </a:solidFill>
                <a:latin typeface="Times" pitchFamily="30" charset="0"/>
              </a:defRPr>
            </a:lvl4pPr>
            <a:lvl5pPr marL="2057400" indent="-228600" defTabSz="911225">
              <a:defRPr sz="2400">
                <a:solidFill>
                  <a:schemeClr val="tx1"/>
                </a:solidFill>
                <a:latin typeface="Times" pitchFamily="30" charset="0"/>
              </a:defRPr>
            </a:lvl5pPr>
            <a:lvl6pPr marL="2514600" indent="-228600" defTabSz="911225" eaLnBrk="0" fontAlgn="base" hangingPunct="0">
              <a:spcBef>
                <a:spcPct val="0"/>
              </a:spcBef>
              <a:spcAft>
                <a:spcPct val="0"/>
              </a:spcAft>
              <a:defRPr sz="2400">
                <a:solidFill>
                  <a:schemeClr val="tx1"/>
                </a:solidFill>
                <a:latin typeface="Times" pitchFamily="30" charset="0"/>
              </a:defRPr>
            </a:lvl6pPr>
            <a:lvl7pPr marL="2971800" indent="-228600" defTabSz="911225" eaLnBrk="0" fontAlgn="base" hangingPunct="0">
              <a:spcBef>
                <a:spcPct val="0"/>
              </a:spcBef>
              <a:spcAft>
                <a:spcPct val="0"/>
              </a:spcAft>
              <a:defRPr sz="2400">
                <a:solidFill>
                  <a:schemeClr val="tx1"/>
                </a:solidFill>
                <a:latin typeface="Times" pitchFamily="30" charset="0"/>
              </a:defRPr>
            </a:lvl7pPr>
            <a:lvl8pPr marL="3429000" indent="-228600" defTabSz="911225" eaLnBrk="0" fontAlgn="base" hangingPunct="0">
              <a:spcBef>
                <a:spcPct val="0"/>
              </a:spcBef>
              <a:spcAft>
                <a:spcPct val="0"/>
              </a:spcAft>
              <a:defRPr sz="2400">
                <a:solidFill>
                  <a:schemeClr val="tx1"/>
                </a:solidFill>
                <a:latin typeface="Times" pitchFamily="30" charset="0"/>
              </a:defRPr>
            </a:lvl8pPr>
            <a:lvl9pPr marL="3886200" indent="-228600" defTabSz="911225" eaLnBrk="0" fontAlgn="base" hangingPunct="0">
              <a:spcBef>
                <a:spcPct val="0"/>
              </a:spcBef>
              <a:spcAft>
                <a:spcPct val="0"/>
              </a:spcAft>
              <a:defRPr sz="2400">
                <a:solidFill>
                  <a:schemeClr val="tx1"/>
                </a:solidFill>
                <a:latin typeface="Times" pitchFamily="30" charset="0"/>
              </a:defRPr>
            </a:lvl9pPr>
          </a:lstStyle>
          <a:p>
            <a:pPr>
              <a:spcBef>
                <a:spcPct val="50000"/>
              </a:spcBef>
            </a:pPr>
            <a:r>
              <a:rPr lang="en-US" sz="1800" b="1">
                <a:latin typeface="Arial" charset="0"/>
              </a:rPr>
              <a:t>Pair-programming has been popularized by the eXtreme Programming (XP) methodology</a:t>
            </a:r>
          </a:p>
        </p:txBody>
      </p:sp>
      <p:sp>
        <p:nvSpPr>
          <p:cNvPr id="31750" name="Rectangle 6"/>
          <p:cNvSpPr>
            <a:spLocks noChangeArrowheads="1"/>
          </p:cNvSpPr>
          <p:nvPr/>
        </p:nvSpPr>
        <p:spPr bwMode="auto">
          <a:xfrm>
            <a:off x="534039" y="1676259"/>
            <a:ext cx="3733481" cy="91461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797" tIns="45898" rIns="91797" bIns="45898" anchor="ctr"/>
          <a:lstStyle/>
          <a:p>
            <a:endParaRPr lang="en-US"/>
          </a:p>
        </p:txBody>
      </p:sp>
    </p:spTree>
    <p:extLst>
      <p:ext uri="{BB962C8B-B14F-4D97-AF65-F5344CB8AC3E}">
        <p14:creationId xmlns:p14="http://schemas.microsoft.com/office/powerpoint/2010/main" val="3693600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1000"/>
                                  </p:stCondLst>
                                  <p:childTnLst>
                                    <p:set>
                                      <p:cBhvr>
                                        <p:cTn id="6" dur="1" fill="hold">
                                          <p:stCondLst>
                                            <p:cond delay="0"/>
                                          </p:stCondLst>
                                        </p:cTn>
                                        <p:tgtEl>
                                          <p:spTgt spid="258051"/>
                                        </p:tgtEl>
                                        <p:attrNameLst>
                                          <p:attrName>style.visibility</p:attrName>
                                        </p:attrNameLst>
                                      </p:cBhvr>
                                      <p:to>
                                        <p:strVal val="visible"/>
                                      </p:to>
                                    </p:set>
                                    <p:animEffect transition="in" filter="dissolve">
                                      <p:cBhvr>
                                        <p:cTn id="7" dur="500"/>
                                        <p:tgtEl>
                                          <p:spTgt spid="258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0" name="Rectangle 2"/>
          <p:cNvSpPr>
            <a:spLocks noGrp="1" noChangeArrowheads="1"/>
          </p:cNvSpPr>
          <p:nvPr>
            <p:ph type="title"/>
          </p:nvPr>
        </p:nvSpPr>
        <p:spPr/>
        <p:txBody>
          <a:bodyPr/>
          <a:lstStyle/>
          <a:p>
            <a:r>
              <a:rPr lang="en-US" b="1" dirty="0">
                <a:effectLst>
                  <a:outerShdw blurRad="38100" dist="38100" dir="2700000" algn="tl">
                    <a:srgbClr val="000000">
                      <a:alpha val="43137"/>
                    </a:srgbClr>
                  </a:outerShdw>
                </a:effectLst>
              </a:rPr>
              <a:t>Pair programming</a:t>
            </a:r>
          </a:p>
        </p:txBody>
      </p:sp>
      <p:sp>
        <p:nvSpPr>
          <p:cNvPr id="1174531" name="Rectangle 3"/>
          <p:cNvSpPr>
            <a:spLocks noGrp="1" noChangeArrowheads="1"/>
          </p:cNvSpPr>
          <p:nvPr>
            <p:ph idx="1"/>
          </p:nvPr>
        </p:nvSpPr>
        <p:spPr>
          <a:xfrm>
            <a:off x="457200" y="1219200"/>
            <a:ext cx="8229600" cy="5029200"/>
          </a:xfrm>
        </p:spPr>
        <p:txBody>
          <a:bodyPr>
            <a:normAutofit fontScale="92500" lnSpcReduction="10000"/>
          </a:bodyPr>
          <a:lstStyle/>
          <a:p>
            <a:pPr algn="just">
              <a:lnSpc>
                <a:spcPct val="90000"/>
              </a:lnSpc>
            </a:pPr>
            <a:r>
              <a:rPr lang="en-US" sz="2400" dirty="0"/>
              <a:t>Pair programming involves programmers working in pairs, developing code together.</a:t>
            </a:r>
          </a:p>
          <a:p>
            <a:pPr algn="just">
              <a:lnSpc>
                <a:spcPct val="90000"/>
              </a:lnSpc>
            </a:pPr>
            <a:r>
              <a:rPr lang="en-US" sz="2400" dirty="0"/>
              <a:t>This helps develop common ownership of code and spreads knowledge across the team.</a:t>
            </a:r>
          </a:p>
          <a:p>
            <a:pPr algn="just">
              <a:lnSpc>
                <a:spcPct val="90000"/>
              </a:lnSpc>
            </a:pPr>
            <a:r>
              <a:rPr lang="en-US" sz="2400" dirty="0"/>
              <a:t>It serves as an informal review process as each line of code is looked at by more than 1 person.</a:t>
            </a:r>
          </a:p>
          <a:p>
            <a:pPr algn="just">
              <a:lnSpc>
                <a:spcPct val="90000"/>
              </a:lnSpc>
            </a:pPr>
            <a:r>
              <a:rPr lang="en-US" sz="2400" dirty="0"/>
              <a:t>It encourages refactoring as the whole team can benefit from improving the system code.</a:t>
            </a:r>
          </a:p>
          <a:p>
            <a:pPr algn="just">
              <a:lnSpc>
                <a:spcPct val="90000"/>
              </a:lnSpc>
            </a:pPr>
            <a:r>
              <a:rPr lang="en-GB" sz="2400" dirty="0"/>
              <a:t>programmers sit together at the same computer to develop</a:t>
            </a:r>
          </a:p>
          <a:p>
            <a:pPr algn="just">
              <a:lnSpc>
                <a:spcPct val="90000"/>
              </a:lnSpc>
            </a:pPr>
            <a:r>
              <a:rPr lang="en-GB" sz="2400" dirty="0"/>
              <a:t>Pairs are created dynamically so that all team members work with each other</a:t>
            </a:r>
          </a:p>
          <a:p>
            <a:pPr algn="just">
              <a:lnSpc>
                <a:spcPct val="90000"/>
              </a:lnSpc>
            </a:pPr>
            <a:r>
              <a:rPr lang="en-GB" sz="2400" dirty="0"/>
              <a:t>The sharing of knowledge reduces the overall risks to a project when team members leave.</a:t>
            </a:r>
          </a:p>
          <a:p>
            <a:pPr algn="just">
              <a:lnSpc>
                <a:spcPct val="90000"/>
              </a:lnSpc>
            </a:pPr>
            <a:r>
              <a:rPr lang="en-GB" sz="2400" dirty="0"/>
              <a:t>there is some evidence that suggests that a pair working together is more efficient than 2 programmers working separately. </a:t>
            </a:r>
            <a:endParaRPr lang="en-US" sz="2400" dirty="0"/>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36</a:t>
            </a:fld>
            <a:endParaRPr lang="en-US"/>
          </a:p>
        </p:txBody>
      </p:sp>
      <p:sp>
        <p:nvSpPr>
          <p:cNvPr id="2" name="Date Placeholder 1"/>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3549333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sz="4400" b="1" dirty="0">
              <a:effectLst>
                <a:outerShdw blurRad="38100" dist="38100" dir="2700000" algn="tl">
                  <a:srgbClr val="000000">
                    <a:alpha val="43137"/>
                  </a:srgbClr>
                </a:outerShdw>
              </a:effectLst>
            </a:endParaRPr>
          </a:p>
          <a:p>
            <a:endParaRPr lang="en-US" sz="4400" b="1" dirty="0">
              <a:effectLst>
                <a:outerShdw blurRad="38100" dist="38100" dir="2700000" algn="tl">
                  <a:srgbClr val="000000">
                    <a:alpha val="43137"/>
                  </a:srgbClr>
                </a:outerShdw>
              </a:effectLst>
            </a:endParaRPr>
          </a:p>
          <a:p>
            <a:pPr marL="0" indent="0" algn="ctr">
              <a:buNone/>
            </a:pPr>
            <a:r>
              <a:rPr lang="en-US" sz="4400" b="1" dirty="0">
                <a:effectLst>
                  <a:outerShdw blurRad="38100" dist="38100" dir="2700000" algn="tl">
                    <a:srgbClr val="000000">
                      <a:alpha val="43137"/>
                    </a:srgbClr>
                  </a:outerShdw>
                </a:effectLst>
              </a:rPr>
              <a:t>Agile project management</a:t>
            </a:r>
          </a:p>
          <a:p>
            <a:pPr marL="0" indent="0">
              <a:buNone/>
            </a:pPr>
            <a:endParaRPr lang="en-US" sz="4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66856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Agile project management</a:t>
            </a:r>
          </a:p>
        </p:txBody>
      </p:sp>
      <p:sp>
        <p:nvSpPr>
          <p:cNvPr id="3" name="Content Placeholder 2"/>
          <p:cNvSpPr>
            <a:spLocks noGrp="1"/>
          </p:cNvSpPr>
          <p:nvPr>
            <p:ph idx="1"/>
          </p:nvPr>
        </p:nvSpPr>
        <p:spPr/>
        <p:txBody>
          <a:bodyPr>
            <a:normAutofit fontScale="85000" lnSpcReduction="10000"/>
          </a:bodyPr>
          <a:lstStyle/>
          <a:p>
            <a:r>
              <a:rPr lang="en-GB" dirty="0"/>
              <a:t>The principal responsibility of software project managers is to manage the project</a:t>
            </a:r>
          </a:p>
          <a:p>
            <a:r>
              <a:rPr lang="en-GB" dirty="0"/>
              <a:t>The standard approach to project management is plan-driven.</a:t>
            </a:r>
          </a:p>
          <a:p>
            <a:r>
              <a:rPr lang="en-GB" dirty="0"/>
              <a:t>Agile project management requires a different approach, which is adapted to incremental development and the practices used in agile methods. </a:t>
            </a:r>
          </a:p>
          <a:p>
            <a:pPr marL="0" indent="0">
              <a:buNone/>
            </a:pPr>
            <a:r>
              <a:rPr lang="en-US" sz="3800" b="1" dirty="0">
                <a:effectLst>
                  <a:outerShdw blurRad="38100" dist="38100" dir="2700000" algn="tl">
                    <a:srgbClr val="000000">
                      <a:alpha val="43137"/>
                    </a:srgbClr>
                  </a:outerShdw>
                </a:effectLst>
              </a:rPr>
              <a:t>Scrum</a:t>
            </a:r>
          </a:p>
          <a:p>
            <a:pPr marL="0" indent="0">
              <a:buNone/>
            </a:pPr>
            <a:r>
              <a:rPr lang="en-GB" dirty="0"/>
              <a:t>Scrum is an agile method that focuses on managing iterative development rather than specific agile practices.</a:t>
            </a:r>
            <a:endParaRPr lang="en-US" dirty="0"/>
          </a:p>
          <a:p>
            <a:endParaRPr lang="en-US" dirty="0"/>
          </a:p>
        </p:txBody>
      </p:sp>
    </p:spTree>
    <p:extLst>
      <p:ext uri="{BB962C8B-B14F-4D97-AF65-F5344CB8AC3E}">
        <p14:creationId xmlns:p14="http://schemas.microsoft.com/office/powerpoint/2010/main" val="294905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7696200" cy="515112"/>
          </a:xfrm>
        </p:spPr>
        <p:txBody>
          <a:bodyPr>
            <a:noAutofit/>
          </a:bodyPr>
          <a:lstStyle/>
          <a:p>
            <a:pPr eaLnBrk="1" fontAlgn="auto" hangingPunct="1">
              <a:spcAft>
                <a:spcPts val="0"/>
              </a:spcAft>
              <a:defRPr/>
            </a:pPr>
            <a:r>
              <a:rPr lang="en-US" sz="4800" b="1" dirty="0">
                <a:effectLst>
                  <a:outerShdw blurRad="38100" dist="38100" dir="2700000" algn="tl">
                    <a:srgbClr val="000000">
                      <a:alpha val="43137"/>
                    </a:srgbClr>
                  </a:outerShdw>
                </a:effectLst>
              </a:rPr>
              <a:t>Intro of Agile Scrum </a:t>
            </a:r>
          </a:p>
        </p:txBody>
      </p:sp>
      <p:sp>
        <p:nvSpPr>
          <p:cNvPr id="9219" name="Rectangle 3"/>
          <p:cNvSpPr>
            <a:spLocks noChangeArrowheads="1"/>
          </p:cNvSpPr>
          <p:nvPr/>
        </p:nvSpPr>
        <p:spPr bwMode="auto">
          <a:xfrm>
            <a:off x="381000" y="1219200"/>
            <a:ext cx="7543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latin typeface="Trebuchet MS" pitchFamily="34" charset="0"/>
              </a:rPr>
              <a:t>Scrum is a  development methodology  commonly used to oversee projects. Below figure represent agile example.</a:t>
            </a:r>
          </a:p>
        </p:txBody>
      </p:sp>
      <p:sp>
        <p:nvSpPr>
          <p:cNvPr id="9220" name="Content Placeholder 4"/>
          <p:cNvSpPr>
            <a:spLocks noGrp="1"/>
          </p:cNvSpPr>
          <p:nvPr>
            <p:ph idx="1"/>
          </p:nvPr>
        </p:nvSpPr>
        <p:spPr>
          <a:xfrm>
            <a:off x="457200" y="2209800"/>
            <a:ext cx="7239000" cy="4246563"/>
          </a:xfrm>
        </p:spPr>
        <p:txBody>
          <a:bodyPr/>
          <a:lstStyle/>
          <a:p>
            <a:pPr eaLnBrk="1" hangingPunct="1"/>
            <a:endParaRPr lang="en-US"/>
          </a:p>
        </p:txBody>
      </p:sp>
      <p:sp>
        <p:nvSpPr>
          <p:cNvPr id="6" name="Rectangle 5"/>
          <p:cNvSpPr/>
          <p:nvPr/>
        </p:nvSpPr>
        <p:spPr>
          <a:xfrm>
            <a:off x="533400" y="2286000"/>
            <a:ext cx="7086600"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222" name="Picture 2" descr="F:\Abdullah Research\abdullah research material and final seminar presentation\Rugby_Scr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14600"/>
            <a:ext cx="54562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341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ja-JP">
                <a:ea typeface="ＭＳ Ｐゴシック" pitchFamily="30" charset="-128"/>
              </a:rPr>
              <a:t>Schedule slips</a:t>
            </a:r>
          </a:p>
        </p:txBody>
      </p:sp>
      <p:sp>
        <p:nvSpPr>
          <p:cNvPr id="9219" name="Rectangle 3"/>
          <p:cNvSpPr>
            <a:spLocks noGrp="1" noChangeArrowheads="1"/>
          </p:cNvSpPr>
          <p:nvPr>
            <p:ph type="body" idx="1"/>
          </p:nvPr>
        </p:nvSpPr>
        <p:spPr>
          <a:noFill/>
        </p:spPr>
        <p:txBody>
          <a:bodyPr/>
          <a:lstStyle/>
          <a:p>
            <a:pPr eaLnBrk="1" hangingPunct="1">
              <a:lnSpc>
                <a:spcPct val="90000"/>
              </a:lnSpc>
            </a:pPr>
            <a:r>
              <a:rPr lang="en-US" altLang="ja-JP">
                <a:ea typeface="ＭＳ Ｐゴシック" pitchFamily="30" charset="-128"/>
              </a:rPr>
              <a:t>Many projects are not delivered on time</a:t>
            </a:r>
          </a:p>
          <a:p>
            <a:pPr lvl="1" eaLnBrk="1" hangingPunct="1">
              <a:lnSpc>
                <a:spcPct val="90000"/>
              </a:lnSpc>
            </a:pPr>
            <a:r>
              <a:rPr lang="en-US" altLang="ja-JP">
                <a:ea typeface="ＭＳ Ｐゴシック" pitchFamily="30" charset="-128"/>
              </a:rPr>
              <a:t>Examples: </a:t>
            </a:r>
            <a:r>
              <a:rPr lang="en-US" altLang="ja-JP" i="1">
                <a:ea typeface="ＭＳ Ｐゴシック" pitchFamily="30" charset="-128"/>
              </a:rPr>
              <a:t>Word 1.0, Netscape 6</a:t>
            </a:r>
          </a:p>
          <a:p>
            <a:pPr eaLnBrk="1" hangingPunct="1">
              <a:lnSpc>
                <a:spcPct val="90000"/>
              </a:lnSpc>
            </a:pPr>
            <a:r>
              <a:rPr lang="en-US" altLang="ja-JP">
                <a:ea typeface="ＭＳ Ｐゴシック" pitchFamily="30" charset="-128"/>
              </a:rPr>
              <a:t>Some deadlines cannot be moved</a:t>
            </a:r>
          </a:p>
          <a:p>
            <a:pPr lvl="1" eaLnBrk="1" hangingPunct="1">
              <a:lnSpc>
                <a:spcPct val="90000"/>
              </a:lnSpc>
            </a:pPr>
            <a:r>
              <a:rPr lang="en-US" altLang="ja-JP">
                <a:ea typeface="ＭＳ Ｐゴシック" pitchFamily="30" charset="-128"/>
              </a:rPr>
              <a:t>Example: </a:t>
            </a:r>
            <a:r>
              <a:rPr lang="en-US" altLang="ja-JP" i="1">
                <a:ea typeface="ＭＳ Ｐゴシック" pitchFamily="30" charset="-128"/>
              </a:rPr>
              <a:t>Y2K</a:t>
            </a:r>
          </a:p>
          <a:p>
            <a:pPr eaLnBrk="1" hangingPunct="1">
              <a:lnSpc>
                <a:spcPct val="90000"/>
              </a:lnSpc>
            </a:pPr>
            <a:endParaRPr lang="en-US" altLang="ja-JP">
              <a:ea typeface="ＭＳ Ｐゴシック" pitchFamily="30" charset="-128"/>
            </a:endParaRPr>
          </a:p>
          <a:p>
            <a:pPr eaLnBrk="1" hangingPunct="1">
              <a:lnSpc>
                <a:spcPct val="90000"/>
              </a:lnSpc>
            </a:pPr>
            <a:r>
              <a:rPr lang="en-US" altLang="ja-JP">
                <a:ea typeface="ＭＳ Ｐゴシック" pitchFamily="30" charset="-128"/>
              </a:rPr>
              <a:t>What if: </a:t>
            </a:r>
          </a:p>
          <a:p>
            <a:pPr eaLnBrk="1" hangingPunct="1">
              <a:lnSpc>
                <a:spcPct val="90000"/>
              </a:lnSpc>
              <a:buFontTx/>
              <a:buNone/>
            </a:pPr>
            <a:r>
              <a:rPr lang="en-US" altLang="ja-JP">
                <a:ea typeface="ＭＳ Ｐゴシック" pitchFamily="30" charset="-128"/>
              </a:rPr>
              <a:t>	most business value is delivered on time</a:t>
            </a:r>
          </a:p>
        </p:txBody>
      </p:sp>
    </p:spTree>
    <p:extLst>
      <p:ext uri="{BB962C8B-B14F-4D97-AF65-F5344CB8AC3E}">
        <p14:creationId xmlns:p14="http://schemas.microsoft.com/office/powerpoint/2010/main" val="3124384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1"/>
          </p:nvPr>
        </p:nvSpPr>
        <p:spPr>
          <a:xfrm>
            <a:off x="4246563" y="6557963"/>
            <a:ext cx="2001837" cy="227012"/>
          </a:xfrm>
        </p:spPr>
        <p:txBody>
          <a:bodyPr/>
          <a:lstStyle/>
          <a:p>
            <a:pPr algn="l">
              <a:defRPr/>
            </a:pPr>
            <a:r>
              <a:rPr lang="en-US"/>
              <a:t>Coming up: Scrum</a:t>
            </a:r>
            <a:endParaRPr lang="en-US">
              <a:solidFill>
                <a:schemeClr val="bg1"/>
              </a:solidFill>
            </a:endParaRPr>
          </a:p>
        </p:txBody>
      </p:sp>
      <p:sp>
        <p:nvSpPr>
          <p:cNvPr id="17411" name="Slide Number Placeholder 4"/>
          <p:cNvSpPr>
            <a:spLocks noGrp="1"/>
          </p:cNvSpPr>
          <p:nvPr>
            <p:ph type="sldNum" sz="quarter" idx="12"/>
          </p:nvPr>
        </p:nvSpPr>
        <p:spPr>
          <a:xfrm>
            <a:off x="457200" y="6557963"/>
            <a:ext cx="3657600" cy="228600"/>
          </a:xfrm>
        </p:spPr>
        <p:txBody>
          <a:bodyPr/>
          <a:lstStyle/>
          <a:p>
            <a:pPr>
              <a:defRPr/>
            </a:pPr>
            <a:fld id="{B0A10EF2-382A-4F85-B655-8FF1444C07BD}" type="slidenum">
              <a:rPr lang="en-US" sz="1000" smtClean="0"/>
              <a:pPr>
                <a:defRPr/>
              </a:pPr>
              <a:t>40</a:t>
            </a:fld>
            <a:endParaRPr lang="en-US" sz="1000"/>
          </a:p>
        </p:txBody>
      </p:sp>
      <p:sp>
        <p:nvSpPr>
          <p:cNvPr id="839682" name="Rectangle 2"/>
          <p:cNvSpPr>
            <a:spLocks noGrp="1" noRot="1" noChangeArrowheads="1"/>
          </p:cNvSpPr>
          <p:nvPr>
            <p:ph type="title"/>
          </p:nvPr>
        </p:nvSpPr>
        <p:spPr>
          <a:xfrm>
            <a:off x="3609976" y="275034"/>
            <a:ext cx="1922463" cy="1143000"/>
          </a:xfrm>
        </p:spPr>
        <p:txBody>
          <a:bodyPr/>
          <a:lstStyle/>
          <a:p>
            <a:pPr eaLnBrk="1" hangingPunct="1">
              <a:defRPr/>
            </a:pPr>
            <a:r>
              <a:rPr lang="en-US" b="1" dirty="0">
                <a:effectLst>
                  <a:outerShdw blurRad="38100" dist="38100" dir="2700000" algn="tl">
                    <a:srgbClr val="000000">
                      <a:alpha val="43137"/>
                    </a:srgbClr>
                  </a:outerShdw>
                </a:effectLst>
              </a:rPr>
              <a:t>Scrum</a:t>
            </a:r>
          </a:p>
        </p:txBody>
      </p:sp>
      <p:sp>
        <p:nvSpPr>
          <p:cNvPr id="10245" name="Rectangle 3"/>
          <p:cNvSpPr>
            <a:spLocks noGrp="1" noRot="1" noChangeArrowheads="1"/>
          </p:cNvSpPr>
          <p:nvPr>
            <p:ph type="body" idx="1"/>
          </p:nvPr>
        </p:nvSpPr>
        <p:spPr/>
        <p:txBody>
          <a:bodyPr>
            <a:normAutofit fontScale="85000" lnSpcReduction="20000"/>
          </a:bodyPr>
          <a:lstStyle/>
          <a:p>
            <a:pPr marL="285750" indent="-285750" eaLnBrk="1" hangingPunct="1">
              <a:lnSpc>
                <a:spcPct val="90000"/>
              </a:lnSpc>
              <a:buFont typeface="Wingdings" pitchFamily="2" charset="2"/>
              <a:buChar char="n"/>
            </a:pPr>
            <a:r>
              <a:rPr lang="en-US" dirty="0">
                <a:ea typeface="ＭＳ Ｐゴシック" pitchFamily="30" charset="-128"/>
              </a:rPr>
              <a:t>Originally proposed by </a:t>
            </a:r>
            <a:r>
              <a:rPr lang="en-US" dirty="0" err="1">
                <a:ea typeface="ＭＳ Ｐゴシック" pitchFamily="30" charset="-128"/>
              </a:rPr>
              <a:t>Schwaber</a:t>
            </a:r>
            <a:r>
              <a:rPr lang="en-US" dirty="0">
                <a:ea typeface="ＭＳ Ｐゴシック" pitchFamily="30" charset="-128"/>
              </a:rPr>
              <a:t> and </a:t>
            </a:r>
          </a:p>
          <a:p>
            <a:pPr marL="285750" indent="-285750" eaLnBrk="1" hangingPunct="1">
              <a:lnSpc>
                <a:spcPct val="90000"/>
              </a:lnSpc>
              <a:buFont typeface="Wingdings" pitchFamily="2" charset="2"/>
              <a:buNone/>
            </a:pPr>
            <a:r>
              <a:rPr lang="en-US" dirty="0">
                <a:ea typeface="ＭＳ Ｐゴシック" pitchFamily="30" charset="-128"/>
              </a:rPr>
              <a:t>	</a:t>
            </a:r>
            <a:r>
              <a:rPr lang="en-US" dirty="0" err="1">
                <a:ea typeface="ＭＳ Ｐゴシック" pitchFamily="30" charset="-128"/>
              </a:rPr>
              <a:t>Beedle</a:t>
            </a:r>
            <a:endParaRPr lang="en-US" dirty="0">
              <a:ea typeface="ＭＳ Ｐゴシック" pitchFamily="30" charset="-128"/>
            </a:endParaRPr>
          </a:p>
          <a:p>
            <a:pPr marL="285750" indent="-285750" eaLnBrk="1" hangingPunct="1">
              <a:lnSpc>
                <a:spcPct val="90000"/>
              </a:lnSpc>
              <a:buFont typeface="Wingdings" pitchFamily="2" charset="2"/>
              <a:buChar char="n"/>
            </a:pPr>
            <a:r>
              <a:rPr lang="en-US" dirty="0">
                <a:ea typeface="ＭＳ Ｐゴシック" pitchFamily="30" charset="-128"/>
              </a:rPr>
              <a:t>Scrum—distinguishing features</a:t>
            </a:r>
          </a:p>
          <a:p>
            <a:pPr marL="685800" lvl="1" eaLnBrk="1" hangingPunct="1">
              <a:lnSpc>
                <a:spcPct val="90000"/>
              </a:lnSpc>
              <a:buFont typeface="Wingdings" pitchFamily="2" charset="2"/>
              <a:buChar char="n"/>
            </a:pPr>
            <a:r>
              <a:rPr lang="en-US" dirty="0">
                <a:ea typeface="ＭＳ Ｐゴシック" pitchFamily="30" charset="-128"/>
              </a:rPr>
              <a:t>Development work is partitioned into “</a:t>
            </a:r>
            <a:r>
              <a:rPr lang="en-US" dirty="0">
                <a:solidFill>
                  <a:schemeClr val="folHlink"/>
                </a:solidFill>
                <a:ea typeface="ＭＳ Ｐゴシック" pitchFamily="30" charset="-128"/>
              </a:rPr>
              <a:t>packets</a:t>
            </a:r>
            <a:r>
              <a:rPr lang="en-US" dirty="0">
                <a:ea typeface="ＭＳ Ｐゴシック" pitchFamily="30" charset="-128"/>
              </a:rPr>
              <a:t>”</a:t>
            </a:r>
          </a:p>
          <a:p>
            <a:pPr marL="685800" lvl="1" eaLnBrk="1" hangingPunct="1">
              <a:lnSpc>
                <a:spcPct val="90000"/>
              </a:lnSpc>
              <a:buFont typeface="Wingdings" pitchFamily="2" charset="2"/>
              <a:buChar char="n"/>
            </a:pPr>
            <a:r>
              <a:rPr lang="en-US" dirty="0">
                <a:solidFill>
                  <a:schemeClr val="folHlink"/>
                </a:solidFill>
                <a:ea typeface="ＭＳ Ｐゴシック" pitchFamily="30" charset="-128"/>
              </a:rPr>
              <a:t>Testing and documentation are on-going</a:t>
            </a:r>
            <a:r>
              <a:rPr lang="en-US" dirty="0">
                <a:ea typeface="ＭＳ Ｐゴシック" pitchFamily="30" charset="-128"/>
              </a:rPr>
              <a:t> as the product is constructed</a:t>
            </a:r>
          </a:p>
          <a:p>
            <a:pPr marL="685800" lvl="1" eaLnBrk="1" hangingPunct="1">
              <a:lnSpc>
                <a:spcPct val="90000"/>
              </a:lnSpc>
              <a:buFont typeface="Wingdings" pitchFamily="2" charset="2"/>
              <a:buChar char="n"/>
            </a:pPr>
            <a:r>
              <a:rPr lang="en-US" dirty="0">
                <a:ea typeface="ＭＳ Ｐゴシック" pitchFamily="30" charset="-128"/>
              </a:rPr>
              <a:t>Work occurs in “</a:t>
            </a:r>
            <a:r>
              <a:rPr lang="en-US" dirty="0">
                <a:solidFill>
                  <a:srgbClr val="FF0000"/>
                </a:solidFill>
                <a:ea typeface="ＭＳ Ｐゴシック" pitchFamily="30" charset="-128"/>
              </a:rPr>
              <a:t>sprints</a:t>
            </a:r>
            <a:r>
              <a:rPr lang="en-US" dirty="0">
                <a:ea typeface="ＭＳ Ｐゴシック" pitchFamily="30" charset="-128"/>
              </a:rPr>
              <a:t>” and is derived from a “</a:t>
            </a:r>
            <a:r>
              <a:rPr lang="en-US" dirty="0">
                <a:solidFill>
                  <a:srgbClr val="FF0000"/>
                </a:solidFill>
                <a:ea typeface="ＭＳ Ｐゴシック" pitchFamily="30" charset="-128"/>
              </a:rPr>
              <a:t>backlog</a:t>
            </a:r>
            <a:r>
              <a:rPr lang="en-US" dirty="0">
                <a:ea typeface="ＭＳ Ｐゴシック" pitchFamily="30" charset="-128"/>
              </a:rPr>
              <a:t>” of existing requirements</a:t>
            </a:r>
          </a:p>
          <a:p>
            <a:pPr marL="685800" lvl="1" eaLnBrk="1" hangingPunct="1">
              <a:lnSpc>
                <a:spcPct val="90000"/>
              </a:lnSpc>
              <a:buFont typeface="Wingdings" pitchFamily="2" charset="2"/>
              <a:buChar char="n"/>
            </a:pPr>
            <a:r>
              <a:rPr lang="en-US" dirty="0">
                <a:solidFill>
                  <a:srgbClr val="FF0000"/>
                </a:solidFill>
                <a:ea typeface="ＭＳ Ｐゴシック" pitchFamily="30" charset="-128"/>
              </a:rPr>
              <a:t>Meetings are very short </a:t>
            </a:r>
            <a:r>
              <a:rPr lang="en-US" dirty="0">
                <a:ea typeface="ＭＳ Ｐゴシック" pitchFamily="30" charset="-128"/>
              </a:rPr>
              <a:t>and sometimes conducted without chairs</a:t>
            </a:r>
          </a:p>
          <a:p>
            <a:pPr marL="685800" lvl="1" eaLnBrk="1" hangingPunct="1">
              <a:lnSpc>
                <a:spcPct val="90000"/>
              </a:lnSpc>
              <a:buFont typeface="Wingdings" pitchFamily="2" charset="2"/>
              <a:buChar char="n"/>
            </a:pPr>
            <a:r>
              <a:rPr lang="en-US" dirty="0">
                <a:ea typeface="ＭＳ Ｐゴシック" pitchFamily="30" charset="-128"/>
              </a:rPr>
              <a:t>“</a:t>
            </a:r>
            <a:r>
              <a:rPr lang="en-US" dirty="0">
                <a:solidFill>
                  <a:schemeClr val="folHlink"/>
                </a:solidFill>
                <a:ea typeface="ＭＳ Ｐゴシック" pitchFamily="30" charset="-128"/>
              </a:rPr>
              <a:t>demos</a:t>
            </a:r>
            <a:r>
              <a:rPr lang="en-US" dirty="0">
                <a:ea typeface="ＭＳ Ｐゴシック" pitchFamily="30" charset="-128"/>
              </a:rPr>
              <a:t>” are delivered to the customer with the time-box allocated</a:t>
            </a:r>
          </a:p>
          <a:p>
            <a:pPr marL="285750" indent="-285750" eaLnBrk="1" hangingPunct="1">
              <a:lnSpc>
                <a:spcPct val="90000"/>
              </a:lnSpc>
              <a:buFont typeface="Wingdings" pitchFamily="2" charset="2"/>
              <a:buChar char="n"/>
            </a:pPr>
            <a:r>
              <a:rPr lang="en-US" dirty="0">
                <a:ea typeface="ＭＳ Ｐゴシック" pitchFamily="30" charset="-128"/>
              </a:rPr>
              <a:t>Currently seems to have overtaken XP as most popular</a:t>
            </a:r>
          </a:p>
          <a:p>
            <a:pPr marL="685800" lvl="1" eaLnBrk="1" hangingPunct="1">
              <a:lnSpc>
                <a:spcPct val="90000"/>
              </a:lnSpc>
              <a:buFont typeface="Wingdings" pitchFamily="2" charset="2"/>
              <a:buChar char="n"/>
            </a:pPr>
            <a:endParaRPr lang="en-US" dirty="0">
              <a:ea typeface="ＭＳ Ｐゴシック" pitchFamily="30" charset="-128"/>
            </a:endParaRPr>
          </a:p>
        </p:txBody>
      </p:sp>
      <p:sp>
        <p:nvSpPr>
          <p:cNvPr id="10246" name="progressShape"/>
          <p:cNvSpPr>
            <a:spLocks noChangeArrowheads="1"/>
          </p:cNvSpPr>
          <p:nvPr/>
        </p:nvSpPr>
        <p:spPr bwMode="auto">
          <a:xfrm>
            <a:off x="6604000" y="6643688"/>
            <a:ext cx="1693863" cy="214312"/>
          </a:xfrm>
          <a:prstGeom prst="rect">
            <a:avLst/>
          </a:prstGeom>
          <a:solidFill>
            <a:srgbClr val="000000">
              <a:alpha val="90195"/>
            </a:srgbClr>
          </a:solidFill>
          <a:ln w="12700">
            <a:solidFill>
              <a:schemeClr val="tx1"/>
            </a:solidFill>
            <a:round/>
            <a:headEnd/>
            <a:tailEnd/>
          </a:ln>
        </p:spPr>
        <p:txBody>
          <a:bodyPr/>
          <a:lstStyle/>
          <a:p>
            <a:endParaRPr lang="en-US"/>
          </a:p>
        </p:txBody>
      </p:sp>
      <p:sp>
        <p:nvSpPr>
          <p:cNvPr id="10247" name="progressShape2"/>
          <p:cNvSpPr>
            <a:spLocks noChangeArrowheads="1"/>
          </p:cNvSpPr>
          <p:nvPr/>
        </p:nvSpPr>
        <p:spPr bwMode="auto">
          <a:xfrm>
            <a:off x="8297863" y="6643688"/>
            <a:ext cx="846137" cy="214312"/>
          </a:xfrm>
          <a:prstGeom prst="rect">
            <a:avLst/>
          </a:prstGeom>
          <a:solidFill>
            <a:srgbClr val="000000">
              <a:alpha val="50195"/>
            </a:srgbClr>
          </a:solidFill>
          <a:ln w="12700">
            <a:solidFill>
              <a:schemeClr val="tx1"/>
            </a:solidFill>
            <a:round/>
            <a:headEnd/>
            <a:tailEnd/>
          </a:ln>
        </p:spPr>
        <p:txBody>
          <a:bodyPr/>
          <a:lstStyle/>
          <a:p>
            <a:endParaRPr lang="en-US"/>
          </a:p>
        </p:txBody>
      </p:sp>
      <p:pic>
        <p:nvPicPr>
          <p:cNvPr id="1024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313" y="238125"/>
            <a:ext cx="25146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14669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1"/>
          </p:nvPr>
        </p:nvSpPr>
        <p:spPr>
          <a:xfrm>
            <a:off x="4246563" y="6557963"/>
            <a:ext cx="2001837" cy="227012"/>
          </a:xfrm>
        </p:spPr>
        <p:txBody>
          <a:bodyPr/>
          <a:lstStyle/>
          <a:p>
            <a:pPr algn="l">
              <a:defRPr/>
            </a:pPr>
            <a:r>
              <a:rPr lang="en-US"/>
              <a:t>Coming up: Others</a:t>
            </a:r>
            <a:endParaRPr lang="en-US">
              <a:solidFill>
                <a:schemeClr val="bg1"/>
              </a:solidFill>
            </a:endParaRPr>
          </a:p>
        </p:txBody>
      </p:sp>
      <p:sp>
        <p:nvSpPr>
          <p:cNvPr id="18435" name="Slide Number Placeholder 4"/>
          <p:cNvSpPr>
            <a:spLocks noGrp="1"/>
          </p:cNvSpPr>
          <p:nvPr>
            <p:ph type="sldNum" sz="quarter" idx="12"/>
          </p:nvPr>
        </p:nvSpPr>
        <p:spPr>
          <a:xfrm>
            <a:off x="457200" y="6557963"/>
            <a:ext cx="3657600" cy="228600"/>
          </a:xfrm>
        </p:spPr>
        <p:txBody>
          <a:bodyPr/>
          <a:lstStyle/>
          <a:p>
            <a:pPr>
              <a:defRPr/>
            </a:pPr>
            <a:fld id="{1D2968D3-9EA8-4898-BAA5-FE2803896E3F}" type="slidenum">
              <a:rPr lang="en-US" sz="1000" smtClean="0"/>
              <a:pPr>
                <a:defRPr/>
              </a:pPr>
              <a:t>41</a:t>
            </a:fld>
            <a:endParaRPr lang="en-US" sz="1000"/>
          </a:p>
        </p:txBody>
      </p:sp>
      <p:sp>
        <p:nvSpPr>
          <p:cNvPr id="840706" name="Rectangle 2"/>
          <p:cNvSpPr>
            <a:spLocks noGrp="1" noRot="1" noChangeArrowheads="1"/>
          </p:cNvSpPr>
          <p:nvPr>
            <p:ph type="title"/>
          </p:nvPr>
        </p:nvSpPr>
        <p:spPr>
          <a:xfrm>
            <a:off x="3556013" y="-245841"/>
            <a:ext cx="1922462" cy="1143000"/>
          </a:xfrm>
        </p:spPr>
        <p:txBody>
          <a:bodyPr/>
          <a:lstStyle/>
          <a:p>
            <a:pPr eaLnBrk="1" hangingPunct="1">
              <a:defRPr/>
            </a:pPr>
            <a:r>
              <a:rPr lang="en-US" b="1" dirty="0">
                <a:effectLst>
                  <a:outerShdw blurRad="38100" dist="38100" dir="2700000" algn="tl">
                    <a:srgbClr val="000000">
                      <a:alpha val="43137"/>
                    </a:srgbClr>
                  </a:outerShdw>
                </a:effectLst>
              </a:rPr>
              <a:t>Scrum</a:t>
            </a:r>
          </a:p>
        </p:txBody>
      </p:sp>
      <p:sp>
        <p:nvSpPr>
          <p:cNvPr id="840707" name="Rectangle 3"/>
          <p:cNvSpPr>
            <a:spLocks noChangeArrowheads="1"/>
          </p:cNvSpPr>
          <p:nvPr/>
        </p:nvSpPr>
        <p:spPr bwMode="auto">
          <a:xfrm>
            <a:off x="42888" y="684212"/>
            <a:ext cx="8948712" cy="5792788"/>
          </a:xfrm>
          <a:prstGeom prst="rect">
            <a:avLst/>
          </a:prstGeom>
          <a:solidFill>
            <a:srgbClr val="96E3FE"/>
          </a:solidFill>
          <a:ln w="12700">
            <a:noFill/>
            <a:miter lim="800000"/>
            <a:headEnd/>
            <a:tailEnd/>
          </a:ln>
          <a:effectLst>
            <a:outerShdw blurRad="63500" dist="38099" dir="2700000" algn="ctr" rotWithShape="0">
              <a:schemeClr val="bg2">
                <a:alpha val="74998"/>
              </a:schemeClr>
            </a:outerShdw>
          </a:effectLst>
        </p:spPr>
        <p:txBody>
          <a:bodyPr wrap="none" anchor="ctr"/>
          <a:lstStyle/>
          <a:p>
            <a:pPr>
              <a:defRPr/>
            </a:pPr>
            <a:endParaRPr lang="en-US">
              <a:latin typeface="Helvetica" pitchFamily="-110" charset="0"/>
            </a:endParaRPr>
          </a:p>
        </p:txBody>
      </p:sp>
      <p:pic>
        <p:nvPicPr>
          <p:cNvPr id="11270" name="Picture 6" descr="scrum_flow.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97159"/>
            <a:ext cx="7892871" cy="575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progressShape"/>
          <p:cNvSpPr>
            <a:spLocks noChangeArrowheads="1"/>
          </p:cNvSpPr>
          <p:nvPr/>
        </p:nvSpPr>
        <p:spPr bwMode="auto">
          <a:xfrm>
            <a:off x="6604000" y="6643688"/>
            <a:ext cx="1862138" cy="214312"/>
          </a:xfrm>
          <a:prstGeom prst="rect">
            <a:avLst/>
          </a:prstGeom>
          <a:solidFill>
            <a:srgbClr val="000000">
              <a:alpha val="90195"/>
            </a:srgbClr>
          </a:solidFill>
          <a:ln w="12700">
            <a:solidFill>
              <a:schemeClr val="tx1"/>
            </a:solidFill>
            <a:round/>
            <a:headEnd/>
            <a:tailEnd/>
          </a:ln>
        </p:spPr>
        <p:txBody>
          <a:bodyPr/>
          <a:lstStyle/>
          <a:p>
            <a:endParaRPr lang="en-US"/>
          </a:p>
        </p:txBody>
      </p:sp>
      <p:sp>
        <p:nvSpPr>
          <p:cNvPr id="11272" name="progressShape2"/>
          <p:cNvSpPr>
            <a:spLocks noChangeArrowheads="1"/>
          </p:cNvSpPr>
          <p:nvPr/>
        </p:nvSpPr>
        <p:spPr bwMode="auto">
          <a:xfrm>
            <a:off x="8466138" y="6643688"/>
            <a:ext cx="677862" cy="214312"/>
          </a:xfrm>
          <a:prstGeom prst="rect">
            <a:avLst/>
          </a:prstGeom>
          <a:solidFill>
            <a:srgbClr val="000000">
              <a:alpha val="50195"/>
            </a:srgbClr>
          </a:solidFill>
          <a:ln w="12700">
            <a:solidFill>
              <a:schemeClr val="tx1"/>
            </a:solidFill>
            <a:round/>
            <a:headEnd/>
            <a:tailEnd/>
          </a:ln>
        </p:spPr>
        <p:txBody>
          <a:bodyPr/>
          <a:lstStyle/>
          <a:p>
            <a:endParaRPr lang="en-US"/>
          </a:p>
        </p:txBody>
      </p:sp>
    </p:spTree>
    <p:extLst>
      <p:ext uri="{BB962C8B-B14F-4D97-AF65-F5344CB8AC3E}">
        <p14:creationId xmlns:p14="http://schemas.microsoft.com/office/powerpoint/2010/main" val="3373044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Scrum</a:t>
            </a:r>
          </a:p>
        </p:txBody>
      </p:sp>
      <p:sp>
        <p:nvSpPr>
          <p:cNvPr id="3" name="Content Placeholder 2"/>
          <p:cNvSpPr>
            <a:spLocks noGrp="1"/>
          </p:cNvSpPr>
          <p:nvPr>
            <p:ph idx="1"/>
          </p:nvPr>
        </p:nvSpPr>
        <p:spPr/>
        <p:txBody>
          <a:bodyPr>
            <a:normAutofit lnSpcReduction="10000"/>
          </a:bodyPr>
          <a:lstStyle/>
          <a:p>
            <a:pPr marL="0" indent="0" algn="just">
              <a:buNone/>
            </a:pPr>
            <a:r>
              <a:rPr lang="en-GB" dirty="0"/>
              <a:t>There are three phases in Scrum. </a:t>
            </a:r>
          </a:p>
          <a:p>
            <a:pPr lvl="1" algn="just"/>
            <a:r>
              <a:rPr lang="en-GB" dirty="0"/>
              <a:t>The </a:t>
            </a:r>
            <a:r>
              <a:rPr lang="en-GB" b="1" dirty="0"/>
              <a:t>initial phase </a:t>
            </a:r>
            <a:r>
              <a:rPr lang="en-GB" dirty="0"/>
              <a:t>is an outline planning phase where you establish the general </a:t>
            </a:r>
            <a:r>
              <a:rPr lang="en-GB" b="1" dirty="0"/>
              <a:t>objectives</a:t>
            </a:r>
            <a:r>
              <a:rPr lang="en-GB" dirty="0"/>
              <a:t> for the project and design the </a:t>
            </a:r>
            <a:r>
              <a:rPr lang="en-GB" b="1" dirty="0"/>
              <a:t>software architecture</a:t>
            </a:r>
            <a:r>
              <a:rPr lang="en-GB" dirty="0"/>
              <a:t>. </a:t>
            </a:r>
          </a:p>
          <a:p>
            <a:pPr lvl="1" algn="just"/>
            <a:r>
              <a:rPr lang="en-GB" dirty="0"/>
              <a:t>This is followed by a </a:t>
            </a:r>
            <a:r>
              <a:rPr lang="en-GB" b="1" dirty="0"/>
              <a:t>series of sprint cycles</a:t>
            </a:r>
            <a:r>
              <a:rPr lang="en-GB" dirty="0"/>
              <a:t>, where each cycle develops an increment of the system. </a:t>
            </a:r>
          </a:p>
          <a:p>
            <a:pPr lvl="1" algn="just"/>
            <a:r>
              <a:rPr lang="en-GB" dirty="0"/>
              <a:t>The project closure phase wraps up the project, completes required </a:t>
            </a:r>
            <a:r>
              <a:rPr lang="en-GB" b="1" dirty="0"/>
              <a:t>documentation</a:t>
            </a:r>
            <a:r>
              <a:rPr lang="en-GB" dirty="0"/>
              <a:t> such as system help frames and user manuals and assesses the lessons learned from the project</a:t>
            </a:r>
          </a:p>
          <a:p>
            <a:pPr algn="just"/>
            <a:endParaRPr lang="en-US" dirty="0"/>
          </a:p>
        </p:txBody>
      </p:sp>
    </p:spTree>
    <p:extLst>
      <p:ext uri="{BB962C8B-B14F-4D97-AF65-F5344CB8AC3E}">
        <p14:creationId xmlns:p14="http://schemas.microsoft.com/office/powerpoint/2010/main" val="3317201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a:effectLst>
                  <a:outerShdw blurRad="38100" dist="38100" dir="2700000" algn="tl">
                    <a:srgbClr val="000000">
                      <a:alpha val="43137"/>
                    </a:srgbClr>
                  </a:outerShdw>
                </a:effectLst>
              </a:rPr>
              <a:t>Scrum terminology (a)</a:t>
            </a:r>
          </a:p>
        </p:txBody>
      </p:sp>
      <p:sp>
        <p:nvSpPr>
          <p:cNvPr id="3" name="Content Placeholder 2"/>
          <p:cNvSpPr>
            <a:spLocks noGrp="1"/>
          </p:cNvSpPr>
          <p:nvPr>
            <p:ph idx="1"/>
          </p:nvPr>
        </p:nvSpPr>
        <p:spPr/>
        <p:txBody>
          <a:bodyPr/>
          <a:lstStyle/>
          <a:p>
            <a:endParaRPr lang="en-US"/>
          </a:p>
        </p:txBody>
      </p:sp>
      <p:graphicFrame>
        <p:nvGraphicFramePr>
          <p:cNvPr id="4" name="Content Placeholder 5"/>
          <p:cNvGraphicFramePr>
            <a:graphicFrameLocks/>
          </p:cNvGraphicFramePr>
          <p:nvPr>
            <p:extLst>
              <p:ext uri="{D42A27DB-BD31-4B8C-83A1-F6EECF244321}">
                <p14:modId xmlns:p14="http://schemas.microsoft.com/office/powerpoint/2010/main" val="875498313"/>
              </p:ext>
            </p:extLst>
          </p:nvPr>
        </p:nvGraphicFramePr>
        <p:xfrm>
          <a:off x="304800" y="990600"/>
          <a:ext cx="8686800" cy="5504694"/>
        </p:xfrm>
        <a:graphic>
          <a:graphicData uri="http://schemas.openxmlformats.org/drawingml/2006/table">
            <a:tbl>
              <a:tblPr firstRow="1" bandRow="1">
                <a:tableStyleId>{5C22544A-7EE6-4342-B048-85BDC9FD1C3A}</a:tableStyleId>
              </a:tblPr>
              <a:tblGrid>
                <a:gridCol w="2064456">
                  <a:extLst>
                    <a:ext uri="{9D8B030D-6E8A-4147-A177-3AD203B41FA5}">
                      <a16:colId xmlns:a16="http://schemas.microsoft.com/office/drawing/2014/main" xmlns="" val="20000"/>
                    </a:ext>
                  </a:extLst>
                </a:gridCol>
                <a:gridCol w="6622344">
                  <a:extLst>
                    <a:ext uri="{9D8B030D-6E8A-4147-A177-3AD203B41FA5}">
                      <a16:colId xmlns:a16="http://schemas.microsoft.com/office/drawing/2014/main" xmlns="" val="20001"/>
                    </a:ext>
                  </a:extLst>
                </a:gridCol>
              </a:tblGrid>
              <a:tr h="669322">
                <a:tc>
                  <a:txBody>
                    <a:bodyPr/>
                    <a:lstStyle/>
                    <a:p>
                      <a:r>
                        <a:rPr lang="en-US" dirty="0"/>
                        <a:t>Scrum term</a:t>
                      </a:r>
                    </a:p>
                  </a:txBody>
                  <a:tcPr/>
                </a:tc>
                <a:tc>
                  <a:txBody>
                    <a:bodyPr/>
                    <a:lstStyle/>
                    <a:p>
                      <a:r>
                        <a:rPr lang="en-US" dirty="0"/>
                        <a:t>Definition</a:t>
                      </a:r>
                    </a:p>
                  </a:txBody>
                  <a:tcPr/>
                </a:tc>
                <a:extLst>
                  <a:ext uri="{0D108BD9-81ED-4DB2-BD59-A6C34878D82A}">
                    <a16:rowId xmlns:a16="http://schemas.microsoft.com/office/drawing/2014/main" xmlns="" val="10000"/>
                  </a:ext>
                </a:extLst>
              </a:tr>
              <a:tr h="873530">
                <a:tc>
                  <a:txBody>
                    <a:bodyPr/>
                    <a:lstStyle/>
                    <a:p>
                      <a:pPr indent="0" algn="l">
                        <a:spcAft>
                          <a:spcPts val="0"/>
                        </a:spcAft>
                        <a:tabLst>
                          <a:tab pos="342900" algn="l"/>
                          <a:tab pos="685800" algn="l"/>
                          <a:tab pos="1028700" algn="l"/>
                        </a:tabLst>
                      </a:pPr>
                      <a:r>
                        <a:rPr lang="en-GB" sz="1600" b="1" dirty="0">
                          <a:solidFill>
                            <a:srgbClr val="000000"/>
                          </a:solidFill>
                          <a:effectLst/>
                          <a:latin typeface="Arial"/>
                          <a:ea typeface="Times New Roman"/>
                          <a:cs typeface="Times New Roman"/>
                        </a:rPr>
                        <a:t>Development team</a:t>
                      </a:r>
                    </a:p>
                  </a:txBody>
                  <a:tcPr marL="68580" marR="68580" marT="0" marB="0"/>
                </a:tc>
                <a:tc>
                  <a:txBody>
                    <a:bodyPr/>
                    <a:lstStyle/>
                    <a:p>
                      <a:pPr indent="0" algn="just">
                        <a:spcAft>
                          <a:spcPts val="0"/>
                        </a:spcAft>
                        <a:tabLst>
                          <a:tab pos="342900" algn="l"/>
                          <a:tab pos="685800" algn="l"/>
                          <a:tab pos="1028700" algn="l"/>
                        </a:tabLst>
                      </a:pPr>
                      <a:r>
                        <a:rPr lang="en-GB" sz="1600" b="0" dirty="0">
                          <a:solidFill>
                            <a:srgbClr val="000000"/>
                          </a:solidFill>
                          <a:effectLst/>
                          <a:latin typeface="Arial"/>
                          <a:ea typeface="Times New Roman"/>
                          <a:cs typeface="Times New Roman"/>
                        </a:rPr>
                        <a:t>A self-organizing group of software developers, which should be no more than 7 people. They are responsible for developing the software and other essential project documents.</a:t>
                      </a:r>
                    </a:p>
                  </a:txBody>
                  <a:tcPr marL="68580" marR="68580" marT="0" marB="0"/>
                </a:tc>
                <a:extLst>
                  <a:ext uri="{0D108BD9-81ED-4DB2-BD59-A6C34878D82A}">
                    <a16:rowId xmlns:a16="http://schemas.microsoft.com/office/drawing/2014/main" xmlns="" val="10001"/>
                  </a:ext>
                </a:extLst>
              </a:tr>
              <a:tr h="1249401">
                <a:tc>
                  <a:txBody>
                    <a:bodyPr/>
                    <a:lstStyle/>
                    <a:p>
                      <a:pPr indent="0" algn="l">
                        <a:spcAft>
                          <a:spcPts val="0"/>
                        </a:spcAft>
                        <a:tabLst>
                          <a:tab pos="342900" algn="l"/>
                          <a:tab pos="685800" algn="l"/>
                          <a:tab pos="1028700" algn="l"/>
                        </a:tabLst>
                      </a:pPr>
                      <a:r>
                        <a:rPr lang="en-GB" sz="1600" b="1" dirty="0">
                          <a:solidFill>
                            <a:srgbClr val="000000"/>
                          </a:solidFill>
                          <a:effectLst/>
                          <a:latin typeface="Arial"/>
                          <a:ea typeface="Times New Roman"/>
                          <a:cs typeface="Times New Roman"/>
                        </a:rPr>
                        <a:t>Potentially shippable product increment</a:t>
                      </a:r>
                    </a:p>
                  </a:txBody>
                  <a:tcPr marL="68580" marR="68580" marT="0" marB="0"/>
                </a:tc>
                <a:tc>
                  <a:txBody>
                    <a:bodyPr/>
                    <a:lstStyle/>
                    <a:p>
                      <a:pPr indent="0" algn="just">
                        <a:spcAft>
                          <a:spcPts val="0"/>
                        </a:spcAft>
                        <a:tabLst>
                          <a:tab pos="342900" algn="l"/>
                          <a:tab pos="685800" algn="l"/>
                          <a:tab pos="1028700" algn="l"/>
                        </a:tabLst>
                      </a:pPr>
                      <a:r>
                        <a:rPr lang="en-GB" sz="1600" b="0" dirty="0">
                          <a:solidFill>
                            <a:srgbClr val="000000"/>
                          </a:solidFill>
                          <a:effectLst/>
                          <a:latin typeface="Arial"/>
                          <a:ea typeface="Times New Roman"/>
                          <a:cs typeface="Times New Roman"/>
                        </a:rPr>
                        <a:t>The software increment that is delivered from a sprint. The idea is that this should be ‘potentially shippable’ which means that it is in a finished state and no further work, such as testing, is needed to  incorporate it into the final product. In practice, this is not always achievable.</a:t>
                      </a:r>
                    </a:p>
                    <a:p>
                      <a:pPr indent="0" algn="just">
                        <a:spcAft>
                          <a:spcPts val="0"/>
                        </a:spcAft>
                        <a:tabLst>
                          <a:tab pos="342900" algn="l"/>
                          <a:tab pos="685800" algn="l"/>
                          <a:tab pos="1028700" algn="l"/>
                        </a:tabLst>
                      </a:pPr>
                      <a:endParaRPr lang="en-GB" sz="1600" b="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xmlns="" val="10002"/>
                  </a:ext>
                </a:extLst>
              </a:tr>
              <a:tr h="1249401">
                <a:tc>
                  <a:txBody>
                    <a:bodyPr/>
                    <a:lstStyle/>
                    <a:p>
                      <a:pPr indent="0" algn="l">
                        <a:spcAft>
                          <a:spcPts val="0"/>
                        </a:spcAft>
                        <a:tabLst>
                          <a:tab pos="342900" algn="l"/>
                          <a:tab pos="685800" algn="l"/>
                          <a:tab pos="1028700" algn="l"/>
                        </a:tabLst>
                      </a:pPr>
                      <a:r>
                        <a:rPr lang="en-GB" sz="1600" b="1" dirty="0">
                          <a:solidFill>
                            <a:srgbClr val="000000"/>
                          </a:solidFill>
                          <a:effectLst/>
                          <a:latin typeface="Arial"/>
                          <a:ea typeface="Times New Roman"/>
                          <a:cs typeface="Times New Roman"/>
                        </a:rPr>
                        <a:t>Product backlog</a:t>
                      </a:r>
                    </a:p>
                  </a:txBody>
                  <a:tcPr marL="68580" marR="68580" marT="0" marB="0"/>
                </a:tc>
                <a:tc>
                  <a:txBody>
                    <a:bodyPr/>
                    <a:lstStyle/>
                    <a:p>
                      <a:pPr indent="0" algn="just">
                        <a:spcAft>
                          <a:spcPts val="0"/>
                        </a:spcAft>
                        <a:tabLst>
                          <a:tab pos="342900" algn="l"/>
                          <a:tab pos="685800" algn="l"/>
                          <a:tab pos="1028700" algn="l"/>
                        </a:tabLst>
                      </a:pPr>
                      <a:r>
                        <a:rPr lang="en-GB" sz="1600" b="0" dirty="0">
                          <a:solidFill>
                            <a:srgbClr val="000000"/>
                          </a:solidFill>
                          <a:effectLst/>
                          <a:latin typeface="Arial"/>
                          <a:ea typeface="Times New Roman"/>
                          <a:cs typeface="Times New Roman"/>
                        </a:rPr>
                        <a:t>This is a list of ‘to do’ items which the Scrum team must tackle. They may be feature definitions for the software, software requirements, user stories or descriptions of supplementary tasks that are needed, such as architecture definition or user documentation.</a:t>
                      </a:r>
                    </a:p>
                    <a:p>
                      <a:pPr indent="0" algn="just">
                        <a:spcAft>
                          <a:spcPts val="0"/>
                        </a:spcAft>
                        <a:tabLst>
                          <a:tab pos="342900" algn="l"/>
                          <a:tab pos="685800" algn="l"/>
                          <a:tab pos="1028700" algn="l"/>
                        </a:tabLst>
                      </a:pPr>
                      <a:endParaRPr lang="en-GB" sz="1600" b="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xmlns="" val="10003"/>
                  </a:ext>
                </a:extLst>
              </a:tr>
              <a:tr h="1292345">
                <a:tc>
                  <a:txBody>
                    <a:bodyPr/>
                    <a:lstStyle/>
                    <a:p>
                      <a:pPr indent="0" algn="l">
                        <a:spcAft>
                          <a:spcPts val="0"/>
                        </a:spcAft>
                        <a:tabLst>
                          <a:tab pos="342900" algn="l"/>
                          <a:tab pos="685800" algn="l"/>
                          <a:tab pos="1028700" algn="l"/>
                          <a:tab pos="1170305" algn="l"/>
                        </a:tabLst>
                      </a:pPr>
                      <a:r>
                        <a:rPr lang="en-GB" sz="1600" b="1" dirty="0">
                          <a:solidFill>
                            <a:srgbClr val="000000"/>
                          </a:solidFill>
                          <a:effectLst/>
                          <a:latin typeface="Arial"/>
                          <a:ea typeface="Times New Roman"/>
                          <a:cs typeface="Times New Roman"/>
                        </a:rPr>
                        <a:t>Product owner</a:t>
                      </a:r>
                    </a:p>
                  </a:txBody>
                  <a:tcPr marL="68580" marR="68580" marT="0" marB="0"/>
                </a:tc>
                <a:tc>
                  <a:txBody>
                    <a:bodyPr/>
                    <a:lstStyle/>
                    <a:p>
                      <a:pPr indent="0" algn="just">
                        <a:spcAft>
                          <a:spcPts val="0"/>
                        </a:spcAft>
                        <a:tabLst>
                          <a:tab pos="342900" algn="l"/>
                          <a:tab pos="685800" algn="l"/>
                          <a:tab pos="1028700" algn="l"/>
                        </a:tabLst>
                      </a:pPr>
                      <a:r>
                        <a:rPr lang="en-GB" sz="1600" b="0" dirty="0">
                          <a:solidFill>
                            <a:srgbClr val="000000"/>
                          </a:solidFill>
                          <a:effectLst/>
                          <a:latin typeface="Arial"/>
                          <a:ea typeface="Times New Roman"/>
                          <a:cs typeface="Times New Roman"/>
                        </a:rPr>
                        <a:t>An individual (or possibly a small group) whose job is to identify product features or requirements, prioritize these for development and continuously review the product backlog to ensure that the project continues to meet critical business needs. The Product Owner can be a customer but might also be a product manager in a software company or other stakeholder representative.</a:t>
                      </a: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604142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Content Placeholder 5"/>
          <p:cNvGraphicFramePr>
            <a:graphicFrameLocks/>
          </p:cNvGraphicFramePr>
          <p:nvPr>
            <p:extLst>
              <p:ext uri="{D42A27DB-BD31-4B8C-83A1-F6EECF244321}">
                <p14:modId xmlns:p14="http://schemas.microsoft.com/office/powerpoint/2010/main" val="1734869031"/>
              </p:ext>
            </p:extLst>
          </p:nvPr>
        </p:nvGraphicFramePr>
        <p:xfrm>
          <a:off x="304800" y="228600"/>
          <a:ext cx="8382000" cy="60362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83152">
                <a:tc>
                  <a:txBody>
                    <a:bodyPr/>
                    <a:lstStyle/>
                    <a:p>
                      <a:r>
                        <a:rPr lang="en-US" dirty="0"/>
                        <a:t>Scrum term</a:t>
                      </a:r>
                    </a:p>
                  </a:txBody>
                  <a:tcPr/>
                </a:tc>
                <a:tc>
                  <a:txBody>
                    <a:bodyPr/>
                    <a:lstStyle/>
                    <a:p>
                      <a:r>
                        <a:rPr lang="en-US" dirty="0"/>
                        <a:t>Definition</a:t>
                      </a:r>
                    </a:p>
                  </a:txBody>
                  <a:tcPr/>
                </a:tc>
                <a:extLst>
                  <a:ext uri="{0D108BD9-81ED-4DB2-BD59-A6C34878D82A}">
                    <a16:rowId xmlns:a16="http://schemas.microsoft.com/office/drawing/2014/main" xmlns="" val="10000"/>
                  </a:ext>
                </a:extLst>
              </a:tr>
              <a:tr h="1211188">
                <a:tc>
                  <a:txBody>
                    <a:bodyPr/>
                    <a:lstStyle/>
                    <a:p>
                      <a:pPr marL="0" indent="117475" algn="l">
                        <a:spcAft>
                          <a:spcPts val="600"/>
                        </a:spcAft>
                        <a:tabLst>
                          <a:tab pos="342900" algn="l"/>
                          <a:tab pos="685800" algn="l"/>
                          <a:tab pos="1028700" algn="l"/>
                        </a:tabLst>
                      </a:pPr>
                      <a:r>
                        <a:rPr lang="en-GB" sz="2000" b="1" baseline="0" dirty="0">
                          <a:solidFill>
                            <a:srgbClr val="000000"/>
                          </a:solidFill>
                          <a:effectLst/>
                          <a:latin typeface="Arial"/>
                          <a:ea typeface="Times New Roman"/>
                          <a:cs typeface="Times New Roman"/>
                        </a:rPr>
                        <a:t>Scrum</a:t>
                      </a:r>
                    </a:p>
                  </a:txBody>
                  <a:tcPr marL="68580" marR="68580" marT="0" marB="0"/>
                </a:tc>
                <a:tc>
                  <a:txBody>
                    <a:bodyPr/>
                    <a:lstStyle/>
                    <a:p>
                      <a:pPr indent="0" algn="l">
                        <a:spcAft>
                          <a:spcPts val="600"/>
                        </a:spcAft>
                        <a:tabLst>
                          <a:tab pos="342900" algn="l"/>
                          <a:tab pos="685800" algn="l"/>
                          <a:tab pos="1028700" algn="l"/>
                        </a:tabLst>
                      </a:pPr>
                      <a:r>
                        <a:rPr lang="en-GB" sz="1800" baseline="0" dirty="0">
                          <a:solidFill>
                            <a:srgbClr val="000000"/>
                          </a:solidFill>
                          <a:effectLst/>
                          <a:latin typeface="Arial"/>
                          <a:ea typeface="Times New Roman"/>
                          <a:cs typeface="Times New Roman"/>
                        </a:rPr>
                        <a:t>A daily meeting of the Scrum team that reviews progress and prioritizes work to be done that day. Ideally, this should be a short face-to-face meeting that includes the whole team.</a:t>
                      </a:r>
                    </a:p>
                    <a:p>
                      <a:pPr indent="0" algn="l">
                        <a:spcAft>
                          <a:spcPts val="600"/>
                        </a:spcAft>
                        <a:tabLst>
                          <a:tab pos="342900" algn="l"/>
                          <a:tab pos="685800" algn="l"/>
                          <a:tab pos="1028700" algn="l"/>
                        </a:tabLst>
                      </a:pPr>
                      <a:endParaRPr lang="en-GB" sz="18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xmlns="" val="10001"/>
                  </a:ext>
                </a:extLst>
              </a:tr>
              <a:tr h="2223821">
                <a:tc>
                  <a:txBody>
                    <a:bodyPr/>
                    <a:lstStyle/>
                    <a:p>
                      <a:pPr marL="0" indent="117475" algn="l">
                        <a:spcAft>
                          <a:spcPts val="0"/>
                        </a:spcAft>
                        <a:tabLst>
                          <a:tab pos="342900" algn="l"/>
                          <a:tab pos="685800" algn="l"/>
                          <a:tab pos="1028700" algn="l"/>
                        </a:tabLst>
                      </a:pPr>
                      <a:r>
                        <a:rPr lang="en-GB" sz="2000" b="1" baseline="0" dirty="0" err="1">
                          <a:solidFill>
                            <a:srgbClr val="000000"/>
                          </a:solidFill>
                          <a:effectLst/>
                          <a:latin typeface="Arial"/>
                          <a:ea typeface="Times New Roman"/>
                          <a:cs typeface="Times New Roman"/>
                        </a:rPr>
                        <a:t>ScrumMaster</a:t>
                      </a:r>
                      <a:endParaRPr lang="en-GB" sz="2000" b="1" baseline="0" dirty="0">
                        <a:solidFill>
                          <a:srgbClr val="000000"/>
                        </a:solidFill>
                        <a:effectLst/>
                        <a:latin typeface="Arial"/>
                        <a:ea typeface="Times New Roman"/>
                        <a:cs typeface="Times New Roman"/>
                      </a:endParaRPr>
                    </a:p>
                  </a:txBody>
                  <a:tcPr marL="68580" marR="68580" marT="0" marB="0"/>
                </a:tc>
                <a:tc>
                  <a:txBody>
                    <a:bodyPr/>
                    <a:lstStyle/>
                    <a:p>
                      <a:pPr indent="0" algn="l">
                        <a:spcAft>
                          <a:spcPts val="0"/>
                        </a:spcAft>
                        <a:tabLst>
                          <a:tab pos="342900" algn="l"/>
                          <a:tab pos="685800" algn="l"/>
                          <a:tab pos="1028700" algn="l"/>
                        </a:tabLst>
                      </a:pPr>
                      <a:r>
                        <a:rPr lang="en-GB" sz="1800" baseline="0" dirty="0">
                          <a:solidFill>
                            <a:srgbClr val="000000"/>
                          </a:solidFill>
                          <a:effectLst/>
                          <a:latin typeface="Arial"/>
                          <a:ea typeface="Times New Roman"/>
                          <a:cs typeface="Times New Roman"/>
                        </a:rPr>
                        <a:t>The </a:t>
                      </a:r>
                      <a:r>
                        <a:rPr lang="en-GB" sz="1800" baseline="0" dirty="0" err="1">
                          <a:solidFill>
                            <a:srgbClr val="000000"/>
                          </a:solidFill>
                          <a:effectLst/>
                          <a:latin typeface="Arial"/>
                          <a:ea typeface="Times New Roman"/>
                          <a:cs typeface="Times New Roman"/>
                        </a:rPr>
                        <a:t>ScrumMaster</a:t>
                      </a:r>
                      <a:r>
                        <a:rPr lang="en-GB" sz="1800" baseline="0" dirty="0">
                          <a:solidFill>
                            <a:srgbClr val="000000"/>
                          </a:solidFill>
                          <a:effectLst/>
                          <a:latin typeface="Arial"/>
                          <a:ea typeface="Times New Roman"/>
                          <a:cs typeface="Times New Roman"/>
                        </a:rPr>
                        <a:t> is responsible for ensuring that the Scrum process is followed and guides the team in the effective use of Scrum. He or she is responsible for interfacing with the rest of the company and for ensuring that the Scrum team is not diverted by outside interference. The Scrum developers are adamant that the </a:t>
                      </a:r>
                      <a:r>
                        <a:rPr lang="en-GB" sz="1800" baseline="0" dirty="0" err="1">
                          <a:solidFill>
                            <a:srgbClr val="000000"/>
                          </a:solidFill>
                          <a:effectLst/>
                          <a:latin typeface="Arial"/>
                          <a:ea typeface="Times New Roman"/>
                          <a:cs typeface="Times New Roman"/>
                        </a:rPr>
                        <a:t>ScrumMaster</a:t>
                      </a:r>
                      <a:r>
                        <a:rPr lang="en-GB" sz="1800" baseline="0" dirty="0">
                          <a:solidFill>
                            <a:srgbClr val="000000"/>
                          </a:solidFill>
                          <a:effectLst/>
                          <a:latin typeface="Arial"/>
                          <a:ea typeface="Times New Roman"/>
                          <a:cs typeface="Times New Roman"/>
                        </a:rPr>
                        <a:t> should not be thought of as a project manager. Others, however, may not always find it easy to see the difference.</a:t>
                      </a:r>
                    </a:p>
                    <a:p>
                      <a:pPr indent="0" algn="l">
                        <a:spcAft>
                          <a:spcPts val="0"/>
                        </a:spcAft>
                        <a:tabLst>
                          <a:tab pos="342900" algn="l"/>
                          <a:tab pos="685800" algn="l"/>
                          <a:tab pos="1028700" algn="l"/>
                        </a:tabLst>
                      </a:pPr>
                      <a:endParaRPr lang="en-GB" sz="18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xmlns="" val="10002"/>
                  </a:ext>
                </a:extLst>
              </a:tr>
              <a:tr h="483152">
                <a:tc>
                  <a:txBody>
                    <a:bodyPr/>
                    <a:lstStyle/>
                    <a:p>
                      <a:pPr marL="0" indent="117475" algn="l">
                        <a:spcAft>
                          <a:spcPts val="0"/>
                        </a:spcAft>
                        <a:tabLst>
                          <a:tab pos="342900" algn="l"/>
                          <a:tab pos="685800" algn="l"/>
                          <a:tab pos="1028700" algn="l"/>
                        </a:tabLst>
                      </a:pPr>
                      <a:r>
                        <a:rPr lang="en-GB" sz="2000" b="1" baseline="0" dirty="0">
                          <a:solidFill>
                            <a:srgbClr val="000000"/>
                          </a:solidFill>
                          <a:effectLst/>
                          <a:latin typeface="Arial"/>
                          <a:ea typeface="Times New Roman"/>
                          <a:cs typeface="Times New Roman"/>
                        </a:rPr>
                        <a:t>Sprint</a:t>
                      </a:r>
                    </a:p>
                  </a:txBody>
                  <a:tcPr marL="68580" marR="68580" marT="0" marB="0"/>
                </a:tc>
                <a:tc>
                  <a:txBody>
                    <a:bodyPr/>
                    <a:lstStyle/>
                    <a:p>
                      <a:pPr indent="0" algn="l">
                        <a:spcAft>
                          <a:spcPts val="0"/>
                        </a:spcAft>
                        <a:tabLst>
                          <a:tab pos="342900" algn="l"/>
                          <a:tab pos="685800" algn="l"/>
                          <a:tab pos="1028700" algn="l"/>
                        </a:tabLst>
                      </a:pPr>
                      <a:r>
                        <a:rPr lang="en-GB" sz="1800" baseline="0" dirty="0">
                          <a:solidFill>
                            <a:srgbClr val="000000"/>
                          </a:solidFill>
                          <a:effectLst/>
                          <a:latin typeface="Arial"/>
                          <a:ea typeface="Times New Roman"/>
                          <a:cs typeface="Times New Roman"/>
                        </a:rPr>
                        <a:t>A development iteration. Sprints are usually 2-4 weeks long.</a:t>
                      </a:r>
                    </a:p>
                  </a:txBody>
                  <a:tcPr marL="68580" marR="68580" marT="0" marB="0"/>
                </a:tc>
                <a:extLst>
                  <a:ext uri="{0D108BD9-81ED-4DB2-BD59-A6C34878D82A}">
                    <a16:rowId xmlns:a16="http://schemas.microsoft.com/office/drawing/2014/main" xmlns="" val="10003"/>
                  </a:ext>
                </a:extLst>
              </a:tr>
              <a:tr h="1389888">
                <a:tc>
                  <a:txBody>
                    <a:bodyPr/>
                    <a:lstStyle/>
                    <a:p>
                      <a:pPr marL="0" indent="117475" algn="l">
                        <a:spcAft>
                          <a:spcPts val="0"/>
                        </a:spcAft>
                        <a:tabLst>
                          <a:tab pos="342900" algn="l"/>
                          <a:tab pos="685800" algn="l"/>
                          <a:tab pos="1028700" algn="l"/>
                        </a:tabLst>
                      </a:pPr>
                      <a:r>
                        <a:rPr lang="en-GB" sz="2000" b="1" baseline="0" dirty="0">
                          <a:solidFill>
                            <a:srgbClr val="000000"/>
                          </a:solidFill>
                          <a:effectLst/>
                          <a:latin typeface="Arial"/>
                          <a:ea typeface="Times New Roman"/>
                          <a:cs typeface="Times New Roman"/>
                        </a:rPr>
                        <a:t>Velocity</a:t>
                      </a:r>
                    </a:p>
                  </a:txBody>
                  <a:tcPr marL="68580" marR="68580" marT="0" marB="0"/>
                </a:tc>
                <a:tc>
                  <a:txBody>
                    <a:bodyPr/>
                    <a:lstStyle/>
                    <a:p>
                      <a:pPr indent="0" algn="l">
                        <a:spcAft>
                          <a:spcPts val="0"/>
                        </a:spcAft>
                        <a:tabLst>
                          <a:tab pos="342900" algn="l"/>
                          <a:tab pos="685800" algn="l"/>
                          <a:tab pos="1028700" algn="l"/>
                        </a:tabLst>
                      </a:pPr>
                      <a:r>
                        <a:rPr lang="en-GB" sz="1800" baseline="0" dirty="0">
                          <a:solidFill>
                            <a:srgbClr val="000000"/>
                          </a:solidFill>
                          <a:effectLst/>
                          <a:latin typeface="Arial"/>
                          <a:ea typeface="Times New Roman"/>
                          <a:cs typeface="Times New Roman"/>
                        </a:rPr>
                        <a:t>An estimate of how much product backlog effort that a team can cover in a single sprint.  Understanding a team’s velocity helps them estimate what can be covered in a sprint and provides a basis for measuring improving performance.</a:t>
                      </a:r>
                    </a:p>
                    <a:p>
                      <a:pPr indent="0" algn="l">
                        <a:spcAft>
                          <a:spcPts val="0"/>
                        </a:spcAft>
                        <a:tabLst>
                          <a:tab pos="342900" algn="l"/>
                          <a:tab pos="685800" algn="l"/>
                          <a:tab pos="1028700" algn="l"/>
                        </a:tabLst>
                      </a:pPr>
                      <a:endParaRPr lang="en-GB" sz="18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51682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Scrum sprint cycle</a:t>
            </a:r>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pic>
        <p:nvPicPr>
          <p:cNvPr id="7" name="Picture 6" descr="3.9 Scrum sprint cy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35200"/>
            <a:ext cx="8159750" cy="3263900"/>
          </a:xfrm>
          <a:prstGeom prst="rect">
            <a:avLst/>
          </a:prstGeom>
        </p:spPr>
      </p:pic>
      <p:sp>
        <p:nvSpPr>
          <p:cNvPr id="3" name="Date Placeholder 2"/>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2295457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7239000" cy="624840"/>
          </a:xfrm>
        </p:spPr>
        <p:txBody>
          <a:bodyPr>
            <a:normAutofit fontScale="90000"/>
          </a:bodyPr>
          <a:lstStyle/>
          <a:p>
            <a:pPr eaLnBrk="1" fontAlgn="auto" hangingPunct="1">
              <a:spcAft>
                <a:spcPts val="0"/>
              </a:spcAft>
              <a:defRPr/>
            </a:pPr>
            <a:r>
              <a:rPr lang="en-US" b="1" dirty="0">
                <a:effectLst>
                  <a:outerShdw blurRad="38100" dist="38100" dir="2700000" algn="tl">
                    <a:srgbClr val="000000">
                      <a:alpha val="43137"/>
                    </a:srgbClr>
                  </a:outerShdw>
                </a:effectLst>
              </a:rPr>
              <a:t>Problem statement</a:t>
            </a:r>
          </a:p>
        </p:txBody>
      </p:sp>
      <p:sp>
        <p:nvSpPr>
          <p:cNvPr id="14339" name="Content Placeholder 2"/>
          <p:cNvSpPr>
            <a:spLocks noGrp="1"/>
          </p:cNvSpPr>
          <p:nvPr>
            <p:ph idx="1"/>
          </p:nvPr>
        </p:nvSpPr>
        <p:spPr>
          <a:xfrm>
            <a:off x="381000" y="1676400"/>
            <a:ext cx="7467600" cy="4800600"/>
          </a:xfrm>
        </p:spPr>
        <p:txBody>
          <a:bodyPr/>
          <a:lstStyle/>
          <a:p>
            <a:pPr eaLnBrk="1" hangingPunct="1">
              <a:lnSpc>
                <a:spcPct val="80000"/>
              </a:lnSpc>
              <a:buFont typeface="Wingdings" pitchFamily="2" charset="2"/>
              <a:buChar char="v"/>
            </a:pPr>
            <a:r>
              <a:rPr lang="en-US" sz="2000"/>
              <a:t>In traditional methodology Some vital changes are being made in project and feel difficulty, and during an application in the  testing Stage, it is very difficult to go back and do some eminent changes. One may Go to come across large projects with expensive cost.</a:t>
            </a:r>
          </a:p>
          <a:p>
            <a:pPr eaLnBrk="1" hangingPunct="1">
              <a:lnSpc>
                <a:spcPct val="80000"/>
              </a:lnSpc>
              <a:buFont typeface="Wingdings 2" pitchFamily="18" charset="2"/>
              <a:buNone/>
            </a:pPr>
            <a:endParaRPr lang="en-US" sz="2000"/>
          </a:p>
          <a:p>
            <a:pPr eaLnBrk="1" hangingPunct="1">
              <a:lnSpc>
                <a:spcPct val="80000"/>
              </a:lnSpc>
              <a:buFont typeface="Wingdings" pitchFamily="2" charset="2"/>
              <a:buChar char="v"/>
            </a:pPr>
            <a:r>
              <a:rPr lang="en-US" sz="2000"/>
              <a:t> Customer not involvement during any phase.</a:t>
            </a:r>
          </a:p>
          <a:p>
            <a:pPr eaLnBrk="1" hangingPunct="1">
              <a:lnSpc>
                <a:spcPct val="80000"/>
              </a:lnSpc>
              <a:buFont typeface="Wingdings" pitchFamily="2" charset="2"/>
              <a:buChar char="v"/>
            </a:pPr>
            <a:endParaRPr lang="en-US" sz="2000"/>
          </a:p>
          <a:p>
            <a:pPr eaLnBrk="1" hangingPunct="1">
              <a:lnSpc>
                <a:spcPct val="80000"/>
              </a:lnSpc>
              <a:buFont typeface="Wingdings" pitchFamily="2" charset="2"/>
              <a:buChar char="v"/>
            </a:pPr>
            <a:r>
              <a:rPr lang="en-US" sz="2000"/>
              <a:t>Change mind for changing requirement in srs is so difficult</a:t>
            </a:r>
          </a:p>
          <a:p>
            <a:pPr eaLnBrk="1" hangingPunct="1">
              <a:lnSpc>
                <a:spcPct val="80000"/>
              </a:lnSpc>
              <a:buFont typeface="Wingdings" pitchFamily="2" charset="2"/>
              <a:buChar char="v"/>
            </a:pPr>
            <a:endParaRPr lang="en-US" sz="2000"/>
          </a:p>
          <a:p>
            <a:pPr eaLnBrk="1" hangingPunct="1">
              <a:lnSpc>
                <a:spcPct val="80000"/>
              </a:lnSpc>
              <a:buFont typeface="Wingdings" pitchFamily="2" charset="2"/>
              <a:buChar char="v"/>
            </a:pPr>
            <a:r>
              <a:rPr lang="en-US" sz="2000"/>
              <a:t>After project execution Customer satisfaction  is less than expected.</a:t>
            </a:r>
          </a:p>
          <a:p>
            <a:pPr eaLnBrk="1" hangingPunct="1">
              <a:lnSpc>
                <a:spcPct val="80000"/>
              </a:lnSpc>
              <a:buFont typeface="Wingdings" pitchFamily="2" charset="2"/>
              <a:buChar char="v"/>
            </a:pPr>
            <a:endParaRPr lang="en-US" sz="2000"/>
          </a:p>
          <a:p>
            <a:pPr eaLnBrk="1" hangingPunct="1">
              <a:lnSpc>
                <a:spcPct val="80000"/>
              </a:lnSpc>
              <a:buFont typeface="Wingdings" pitchFamily="2" charset="2"/>
              <a:buChar char="v"/>
            </a:pPr>
            <a:r>
              <a:rPr lang="en-US" sz="2000"/>
              <a:t>Tradition methodology Continuous planning for project is the biggest problem.</a:t>
            </a:r>
          </a:p>
          <a:p>
            <a:pPr eaLnBrk="1" hangingPunct="1">
              <a:lnSpc>
                <a:spcPct val="80000"/>
              </a:lnSpc>
            </a:pPr>
            <a:endParaRPr lang="en-US" sz="2000"/>
          </a:p>
          <a:p>
            <a:pPr eaLnBrk="1" hangingPunct="1">
              <a:lnSpc>
                <a:spcPct val="80000"/>
              </a:lnSpc>
            </a:pPr>
            <a:endParaRPr lang="en-US" sz="2200"/>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p:txBody>
      </p:sp>
    </p:spTree>
    <p:extLst>
      <p:ext uri="{BB962C8B-B14F-4D97-AF65-F5344CB8AC3E}">
        <p14:creationId xmlns:p14="http://schemas.microsoft.com/office/powerpoint/2010/main" val="1783568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b="1" dirty="0">
                <a:effectLst>
                  <a:outerShdw blurRad="38100" dist="38100" dir="2700000" algn="tl">
                    <a:srgbClr val="000000">
                      <a:alpha val="43137"/>
                    </a:srgbClr>
                  </a:outerShdw>
                </a:effectLst>
              </a:rPr>
              <a:t>Goal</a:t>
            </a:r>
          </a:p>
        </p:txBody>
      </p:sp>
      <p:sp>
        <p:nvSpPr>
          <p:cNvPr id="15363" name="Content Placeholder 2"/>
          <p:cNvSpPr>
            <a:spLocks noGrp="1"/>
          </p:cNvSpPr>
          <p:nvPr>
            <p:ph idx="1"/>
          </p:nvPr>
        </p:nvSpPr>
        <p:spPr/>
        <p:txBody>
          <a:bodyPr/>
          <a:lstStyle/>
          <a:p>
            <a:pPr eaLnBrk="1" hangingPunct="1">
              <a:buFont typeface="Wingdings" pitchFamily="2" charset="2"/>
              <a:buChar char="v"/>
            </a:pPr>
            <a:r>
              <a:rPr lang="en-US" sz="2000"/>
              <a:t>All problems occurring during traditional methodology  phases are fixed using Case study on (shopping cart) project with agile scrum methodology.</a:t>
            </a:r>
          </a:p>
          <a:p>
            <a:pPr eaLnBrk="1" hangingPunct="1"/>
            <a:endParaRPr lang="en-US" sz="2000"/>
          </a:p>
        </p:txBody>
      </p:sp>
    </p:spTree>
    <p:extLst>
      <p:ext uri="{BB962C8B-B14F-4D97-AF65-F5344CB8AC3E}">
        <p14:creationId xmlns:p14="http://schemas.microsoft.com/office/powerpoint/2010/main" val="3787072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normAutofit fontScale="90000"/>
          </a:bodyPr>
          <a:lstStyle/>
          <a:p>
            <a:pPr eaLnBrk="1" fontAlgn="auto" hangingPunct="1">
              <a:spcAft>
                <a:spcPts val="0"/>
              </a:spcAft>
              <a:defRPr/>
            </a:pPr>
            <a:r>
              <a:rPr lang="en-US" sz="4000" b="1" dirty="0">
                <a:effectLst>
                  <a:outerShdw blurRad="38100" dist="38100" dir="2700000" algn="tl">
                    <a:srgbClr val="000000">
                      <a:alpha val="43137"/>
                    </a:srgbClr>
                  </a:outerShdw>
                </a:effectLst>
              </a:rPr>
              <a:t>Life cycle of case Study contains following steps</a:t>
            </a:r>
          </a:p>
        </p:txBody>
      </p:sp>
      <p:sp>
        <p:nvSpPr>
          <p:cNvPr id="16387" name="Content Placeholder 2"/>
          <p:cNvSpPr>
            <a:spLocks noGrp="1"/>
          </p:cNvSpPr>
          <p:nvPr>
            <p:ph idx="1"/>
          </p:nvPr>
        </p:nvSpPr>
        <p:spPr/>
        <p:txBody>
          <a:bodyPr/>
          <a:lstStyle/>
          <a:p>
            <a:pPr eaLnBrk="1" hangingPunct="1"/>
            <a:r>
              <a:rPr lang="en-US" sz="2400"/>
              <a:t>Product Backlog.</a:t>
            </a:r>
          </a:p>
          <a:p>
            <a:pPr eaLnBrk="1" hangingPunct="1"/>
            <a:r>
              <a:rPr lang="en-US" sz="2400"/>
              <a:t>Sprint Planning Meeting.</a:t>
            </a:r>
          </a:p>
          <a:p>
            <a:pPr eaLnBrk="1" hangingPunct="1"/>
            <a:r>
              <a:rPr lang="en-US" sz="2400"/>
              <a:t>Sprint Backlog.</a:t>
            </a:r>
          </a:p>
          <a:p>
            <a:pPr eaLnBrk="1" hangingPunct="1"/>
            <a:r>
              <a:rPr lang="en-US" sz="2400"/>
              <a:t>Daily Scrum.</a:t>
            </a:r>
          </a:p>
          <a:p>
            <a:pPr eaLnBrk="1" hangingPunct="1"/>
            <a:r>
              <a:rPr lang="en-US" sz="2400"/>
              <a:t>Results.</a:t>
            </a:r>
          </a:p>
          <a:p>
            <a:pPr eaLnBrk="1" hangingPunct="1"/>
            <a:r>
              <a:rPr lang="en-US" sz="2400"/>
              <a:t>Sprint Review Meeting.</a:t>
            </a:r>
          </a:p>
          <a:p>
            <a:pPr eaLnBrk="1" hangingPunct="1"/>
            <a:r>
              <a:rPr lang="en-US" sz="2400"/>
              <a:t>Release Burn chart.</a:t>
            </a:r>
          </a:p>
          <a:p>
            <a:pPr eaLnBrk="1" hangingPunct="1"/>
            <a:endParaRPr lang="en-US"/>
          </a:p>
        </p:txBody>
      </p:sp>
    </p:spTree>
    <p:extLst>
      <p:ext uri="{BB962C8B-B14F-4D97-AF65-F5344CB8AC3E}">
        <p14:creationId xmlns:p14="http://schemas.microsoft.com/office/powerpoint/2010/main" val="580261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7239000" cy="701040"/>
          </a:xfrm>
        </p:spPr>
        <p:txBody>
          <a:bodyPr/>
          <a:lstStyle/>
          <a:p>
            <a:pPr eaLnBrk="1" fontAlgn="auto" hangingPunct="1">
              <a:spcAft>
                <a:spcPts val="0"/>
              </a:spcAft>
              <a:defRPr/>
            </a:pPr>
            <a:r>
              <a:rPr lang="en-US" sz="4000" dirty="0"/>
              <a:t>Product Backlog</a:t>
            </a:r>
          </a:p>
        </p:txBody>
      </p:sp>
      <p:sp>
        <p:nvSpPr>
          <p:cNvPr id="3" name="Content Placeholder 2"/>
          <p:cNvSpPr>
            <a:spLocks noGrp="1"/>
          </p:cNvSpPr>
          <p:nvPr>
            <p:ph idx="1"/>
          </p:nvPr>
        </p:nvSpPr>
        <p:spPr>
          <a:xfrm>
            <a:off x="457200" y="1609725"/>
            <a:ext cx="7239000" cy="1285875"/>
          </a:xfrm>
        </p:spPr>
        <p:txBody>
          <a:bodyPr>
            <a:normAutofit lnSpcReduction="10000"/>
          </a:bodyPr>
          <a:lstStyle/>
          <a:p>
            <a:pPr marL="274320" indent="-274320" algn="just" eaLnBrk="1" fontAlgn="auto" hangingPunct="1">
              <a:spcAft>
                <a:spcPts val="0"/>
              </a:spcAft>
              <a:buFont typeface="Wingdings" pitchFamily="2" charset="2"/>
              <a:buChar char="v"/>
              <a:defRPr/>
            </a:pPr>
            <a:r>
              <a:rPr lang="en-US" sz="2000" dirty="0"/>
              <a:t>The Product Backlog is the master list of all functionality desired in the product. When using Scrum, it is not necessary to start a project with a lengthy, upfront effort to document all requirements. </a:t>
            </a:r>
          </a:p>
        </p:txBody>
      </p:sp>
      <p:pic>
        <p:nvPicPr>
          <p:cNvPr id="17412" name="Picture 2" descr="C:\Documents and Settings\Administrator\My Documents\My Pictures\new pics of research\productbacklo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971800"/>
            <a:ext cx="7696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9046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ja-JP">
                <a:ea typeface="ＭＳ Ｐゴシック" pitchFamily="30" charset="-128"/>
              </a:rPr>
              <a:t>Business misunderstood</a:t>
            </a:r>
          </a:p>
        </p:txBody>
      </p:sp>
      <p:sp>
        <p:nvSpPr>
          <p:cNvPr id="10243" name="Rectangle 3"/>
          <p:cNvSpPr>
            <a:spLocks noGrp="1" noChangeArrowheads="1"/>
          </p:cNvSpPr>
          <p:nvPr>
            <p:ph type="body" idx="1"/>
          </p:nvPr>
        </p:nvSpPr>
        <p:spPr/>
        <p:txBody>
          <a:bodyPr/>
          <a:lstStyle/>
          <a:p>
            <a:pPr eaLnBrk="1" hangingPunct="1"/>
            <a:r>
              <a:rPr lang="en-US" altLang="ja-JP">
                <a:ea typeface="ＭＳ Ｐゴシック" pitchFamily="30" charset="-128"/>
              </a:rPr>
              <a:t>Without direct communication, developers have to guess what the customer wants.</a:t>
            </a:r>
          </a:p>
          <a:p>
            <a:pPr lvl="1" eaLnBrk="1" hangingPunct="1"/>
            <a:r>
              <a:rPr lang="en-US" altLang="ja-JP">
                <a:ea typeface="ＭＳ Ｐゴシック" pitchFamily="30" charset="-128"/>
              </a:rPr>
              <a:t>Example: </a:t>
            </a:r>
            <a:r>
              <a:rPr lang="en-US" altLang="ja-JP" i="1">
                <a:ea typeface="ＭＳ Ｐゴシック" pitchFamily="30" charset="-128"/>
              </a:rPr>
              <a:t>The Orthodontics Project</a:t>
            </a:r>
          </a:p>
          <a:p>
            <a:pPr eaLnBrk="1" hangingPunct="1"/>
            <a:endParaRPr lang="en-US" altLang="ja-JP">
              <a:ea typeface="ＭＳ Ｐゴシック" pitchFamily="30" charset="-128"/>
            </a:endParaRPr>
          </a:p>
          <a:p>
            <a:pPr eaLnBrk="1" hangingPunct="1"/>
            <a:r>
              <a:rPr lang="en-US" altLang="ja-JP">
                <a:ea typeface="ＭＳ Ｐゴシック" pitchFamily="30" charset="-128"/>
              </a:rPr>
              <a:t>What if: </a:t>
            </a:r>
          </a:p>
          <a:p>
            <a:pPr eaLnBrk="1" hangingPunct="1">
              <a:buFontTx/>
              <a:buNone/>
            </a:pPr>
            <a:r>
              <a:rPr lang="en-US" altLang="ja-JP">
                <a:ea typeface="ＭＳ Ｐゴシック" pitchFamily="30" charset="-128"/>
              </a:rPr>
              <a:t>	an on-site customer steers development</a:t>
            </a:r>
          </a:p>
        </p:txBody>
      </p:sp>
    </p:spTree>
    <p:extLst>
      <p:ext uri="{BB962C8B-B14F-4D97-AF65-F5344CB8AC3E}">
        <p14:creationId xmlns:p14="http://schemas.microsoft.com/office/powerpoint/2010/main" val="3047312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800"/>
          </a:xfrm>
        </p:spPr>
        <p:txBody>
          <a:bodyPr/>
          <a:lstStyle/>
          <a:p>
            <a:pPr eaLnBrk="1" fontAlgn="auto" hangingPunct="1">
              <a:spcAft>
                <a:spcPts val="0"/>
              </a:spcAft>
              <a:defRPr/>
            </a:pPr>
            <a:r>
              <a:rPr lang="en-US" sz="4000" b="1" dirty="0">
                <a:effectLst>
                  <a:outerShdw blurRad="38100" dist="38100" dir="2700000" algn="tl">
                    <a:srgbClr val="000000">
                      <a:alpha val="43137"/>
                    </a:srgbClr>
                  </a:outerShdw>
                </a:effectLst>
              </a:rPr>
              <a:t>Sprint Planning meeting</a:t>
            </a:r>
          </a:p>
        </p:txBody>
      </p:sp>
      <p:sp>
        <p:nvSpPr>
          <p:cNvPr id="18435" name="Content Placeholder 2"/>
          <p:cNvSpPr>
            <a:spLocks noGrp="1"/>
          </p:cNvSpPr>
          <p:nvPr>
            <p:ph idx="1"/>
          </p:nvPr>
        </p:nvSpPr>
        <p:spPr>
          <a:xfrm>
            <a:off x="457200" y="1295400"/>
            <a:ext cx="7391400" cy="4724400"/>
          </a:xfrm>
        </p:spPr>
        <p:txBody>
          <a:bodyPr/>
          <a:lstStyle/>
          <a:p>
            <a:pPr eaLnBrk="1" hangingPunct="1"/>
            <a:r>
              <a:rPr lang="en-US" sz="2200"/>
              <a:t>The Sprint Planning Meeting is attended by the Product Owner, the entire Scrum Team.</a:t>
            </a:r>
          </a:p>
          <a:p>
            <a:pPr eaLnBrk="1" hangingPunct="1"/>
            <a:r>
              <a:rPr lang="en-US" sz="2200"/>
              <a:t>During the sprint planning meeting the  Product  Owner  describes the highest priority features to the team. </a:t>
            </a:r>
          </a:p>
          <a:p>
            <a:pPr eaLnBrk="1" hangingPunct="1"/>
            <a:r>
              <a:rPr lang="en-US" sz="2200"/>
              <a:t>The Product Owner  doesn't have to describe every item being tracked on the Product  Backlog. </a:t>
            </a:r>
            <a:endParaRPr lang="en-US"/>
          </a:p>
        </p:txBody>
      </p:sp>
    </p:spTree>
    <p:extLst>
      <p:ext uri="{BB962C8B-B14F-4D97-AF65-F5344CB8AC3E}">
        <p14:creationId xmlns:p14="http://schemas.microsoft.com/office/powerpoint/2010/main" val="3996242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515112"/>
          </a:xfrm>
        </p:spPr>
        <p:txBody>
          <a:bodyPr>
            <a:normAutofit fontScale="90000"/>
          </a:bodyPr>
          <a:lstStyle/>
          <a:p>
            <a:pPr eaLnBrk="1" fontAlgn="auto" hangingPunct="1">
              <a:spcAft>
                <a:spcPts val="0"/>
              </a:spcAft>
              <a:defRPr/>
            </a:pPr>
            <a:r>
              <a:rPr lang="en-US" dirty="0"/>
              <a:t> Sprint backlog of First Iteration</a:t>
            </a:r>
          </a:p>
        </p:txBody>
      </p:sp>
      <p:pic>
        <p:nvPicPr>
          <p:cNvPr id="19459" name="Picture 2" descr="C:\Documents and Settings\Administrator\My Documents\My Pictures\new pics of research\istproductbacklog.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295400"/>
            <a:ext cx="7772400" cy="5334000"/>
          </a:xfrm>
        </p:spPr>
      </p:pic>
    </p:spTree>
    <p:extLst>
      <p:ext uri="{BB962C8B-B14F-4D97-AF65-F5344CB8AC3E}">
        <p14:creationId xmlns:p14="http://schemas.microsoft.com/office/powerpoint/2010/main" val="869850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dirty="0"/>
              <a:t>        Layout of website</a:t>
            </a:r>
          </a:p>
        </p:txBody>
      </p:sp>
      <p:pic>
        <p:nvPicPr>
          <p:cNvPr id="20483" name="Picture 2" descr="C:\Documents and Settings\Administrator\My Documents\My Pictures\new pics of research\p1.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7175" y="1609725"/>
            <a:ext cx="5099050" cy="4846638"/>
          </a:xfrm>
        </p:spPr>
      </p:pic>
    </p:spTree>
    <p:extLst>
      <p:ext uri="{BB962C8B-B14F-4D97-AF65-F5344CB8AC3E}">
        <p14:creationId xmlns:p14="http://schemas.microsoft.com/office/powerpoint/2010/main" val="2587623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6" name="Rectangle 2"/>
          <p:cNvSpPr>
            <a:spLocks noGrp="1" noChangeArrowheads="1"/>
          </p:cNvSpPr>
          <p:nvPr>
            <p:ph type="title"/>
          </p:nvPr>
        </p:nvSpPr>
        <p:spPr>
          <a:xfrm>
            <a:off x="228600" y="704088"/>
            <a:ext cx="5029200" cy="667512"/>
          </a:xfrm>
        </p:spPr>
        <p:txBody>
          <a:bodyPr>
            <a:normAutofit fontScale="90000"/>
          </a:bodyPr>
          <a:lstStyle/>
          <a:p>
            <a:pPr algn="r" eaLnBrk="1" fontAlgn="auto" hangingPunct="1">
              <a:spcAft>
                <a:spcPts val="0"/>
              </a:spcAft>
              <a:defRPr/>
            </a:pPr>
            <a:r>
              <a:rPr lang="en-US" sz="4000" b="1" dirty="0">
                <a:effectLst>
                  <a:outerShdw blurRad="38100" dist="38100" dir="2700000" algn="tl">
                    <a:srgbClr val="000000">
                      <a:alpha val="43137"/>
                    </a:srgbClr>
                  </a:outerShdw>
                </a:effectLst>
              </a:rPr>
              <a:t>Daily Scrum</a:t>
            </a:r>
          </a:p>
        </p:txBody>
      </p:sp>
      <p:sp>
        <p:nvSpPr>
          <p:cNvPr id="21507" name="Rectangle 3"/>
          <p:cNvSpPr>
            <a:spLocks noGrp="1" noChangeArrowheads="1"/>
          </p:cNvSpPr>
          <p:nvPr>
            <p:ph idx="1"/>
          </p:nvPr>
        </p:nvSpPr>
        <p:spPr/>
        <p:txBody>
          <a:bodyPr/>
          <a:lstStyle/>
          <a:p>
            <a:pPr eaLnBrk="1" hangingPunct="1">
              <a:lnSpc>
                <a:spcPct val="90000"/>
              </a:lnSpc>
              <a:buFont typeface="Wingdings" pitchFamily="2" charset="2"/>
              <a:buChar char="v"/>
            </a:pPr>
            <a:r>
              <a:rPr lang="en-US" sz="2400"/>
              <a:t>Team members involve in this meeting on the following seniors. </a:t>
            </a:r>
          </a:p>
          <a:p>
            <a:pPr eaLnBrk="1" hangingPunct="1">
              <a:lnSpc>
                <a:spcPct val="90000"/>
              </a:lnSpc>
              <a:buFont typeface="Wingdings" pitchFamily="2" charset="2"/>
              <a:buChar char="v"/>
            </a:pPr>
            <a:r>
              <a:rPr lang="en-US" sz="2400"/>
              <a:t>Time: </a:t>
            </a:r>
          </a:p>
          <a:p>
            <a:pPr lvl="1" eaLnBrk="1" hangingPunct="1">
              <a:lnSpc>
                <a:spcPct val="90000"/>
              </a:lnSpc>
              <a:buFont typeface="Arial" charset="0"/>
              <a:buChar char="•"/>
            </a:pPr>
            <a:r>
              <a:rPr lang="en-US" sz="2400"/>
              <a:t> 20-minutes</a:t>
            </a:r>
          </a:p>
          <a:p>
            <a:pPr eaLnBrk="1" hangingPunct="1">
              <a:lnSpc>
                <a:spcPct val="90000"/>
              </a:lnSpc>
              <a:buFont typeface="Wingdings" pitchFamily="2" charset="2"/>
              <a:buChar char="v"/>
            </a:pPr>
            <a:r>
              <a:rPr lang="en-US" sz="2400"/>
              <a:t>Three questions:</a:t>
            </a:r>
          </a:p>
          <a:p>
            <a:pPr lvl="1" eaLnBrk="1" hangingPunct="1">
              <a:lnSpc>
                <a:spcPct val="90000"/>
              </a:lnSpc>
              <a:buFont typeface="Arial" charset="0"/>
              <a:buChar char="•"/>
            </a:pPr>
            <a:r>
              <a:rPr lang="en-US" sz="2400"/>
              <a:t>What did you do yesterday</a:t>
            </a:r>
          </a:p>
          <a:p>
            <a:pPr lvl="1" eaLnBrk="1" hangingPunct="1">
              <a:lnSpc>
                <a:spcPct val="90000"/>
              </a:lnSpc>
              <a:buFont typeface="Arial" charset="0"/>
              <a:buChar char="•"/>
            </a:pPr>
            <a:r>
              <a:rPr lang="en-US" sz="2400"/>
              <a:t>What will you do today?</a:t>
            </a:r>
          </a:p>
          <a:p>
            <a:pPr lvl="1" eaLnBrk="1" hangingPunct="1">
              <a:lnSpc>
                <a:spcPct val="90000"/>
              </a:lnSpc>
              <a:buFont typeface="Arial" charset="0"/>
              <a:buChar char="•"/>
            </a:pPr>
            <a:r>
              <a:rPr lang="en-US" sz="2400"/>
              <a:t>What obstacles are in your way?</a:t>
            </a:r>
          </a:p>
          <a:p>
            <a:pPr eaLnBrk="1" hangingPunct="1">
              <a:lnSpc>
                <a:spcPct val="90000"/>
              </a:lnSpc>
              <a:buFont typeface="Wingdings 2" pitchFamily="18" charset="2"/>
              <a:buNone/>
            </a:pPr>
            <a:endParaRPr lang="en-US" sz="2000"/>
          </a:p>
          <a:p>
            <a:pPr eaLnBrk="1" hangingPunct="1">
              <a:lnSpc>
                <a:spcPct val="90000"/>
              </a:lnSpc>
              <a:buFont typeface="Wingdings" pitchFamily="2" charset="2"/>
              <a:buNone/>
            </a:pPr>
            <a:endParaRPr lang="en-US"/>
          </a:p>
        </p:txBody>
      </p:sp>
    </p:spTree>
    <p:extLst>
      <p:ext uri="{BB962C8B-B14F-4D97-AF65-F5344CB8AC3E}">
        <p14:creationId xmlns:p14="http://schemas.microsoft.com/office/powerpoint/2010/main" val="27001262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algn="ctr" eaLnBrk="1" fontAlgn="auto" hangingPunct="1">
              <a:spcAft>
                <a:spcPts val="0"/>
              </a:spcAft>
              <a:defRPr/>
            </a:pPr>
            <a:r>
              <a:rPr lang="en-US" b="1" dirty="0">
                <a:effectLst>
                  <a:outerShdw blurRad="38100" dist="38100" dir="2700000" algn="tl">
                    <a:srgbClr val="000000">
                      <a:alpha val="43137"/>
                    </a:srgbClr>
                  </a:outerShdw>
                </a:effectLst>
              </a:rPr>
              <a:t>Menus on Layout</a:t>
            </a:r>
          </a:p>
        </p:txBody>
      </p:sp>
      <p:pic>
        <p:nvPicPr>
          <p:cNvPr id="22531" name="Picture 2" descr="C:\Documents and Settings\Administrator\My Documents\My Pictures\new pics of research\p2.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7175" y="1609725"/>
            <a:ext cx="5099050" cy="4846638"/>
          </a:xfrm>
        </p:spPr>
      </p:pic>
    </p:spTree>
    <p:extLst>
      <p:ext uri="{BB962C8B-B14F-4D97-AF65-F5344CB8AC3E}">
        <p14:creationId xmlns:p14="http://schemas.microsoft.com/office/powerpoint/2010/main" val="539829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algn="ctr" eaLnBrk="1" fontAlgn="auto" hangingPunct="1">
              <a:spcAft>
                <a:spcPts val="0"/>
              </a:spcAft>
              <a:defRPr/>
            </a:pPr>
            <a:r>
              <a:rPr lang="en-US" b="1" dirty="0">
                <a:effectLst>
                  <a:outerShdw blurRad="38100" dist="38100" dir="2700000" algn="tl">
                    <a:srgbClr val="000000">
                      <a:alpha val="43137"/>
                    </a:srgbClr>
                  </a:outerShdw>
                </a:effectLst>
              </a:rPr>
              <a:t>Links on Menus Layout</a:t>
            </a:r>
          </a:p>
        </p:txBody>
      </p:sp>
      <p:pic>
        <p:nvPicPr>
          <p:cNvPr id="23555" name="Picture 2" descr="C:\Documents and Settings\Administrator\My Documents\My Pictures\new pics of research\p3.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7175" y="1609725"/>
            <a:ext cx="5099050" cy="4846638"/>
          </a:xfrm>
        </p:spPr>
      </p:pic>
    </p:spTree>
    <p:extLst>
      <p:ext uri="{BB962C8B-B14F-4D97-AF65-F5344CB8AC3E}">
        <p14:creationId xmlns:p14="http://schemas.microsoft.com/office/powerpoint/2010/main" val="2800417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noAutofit/>
          </a:bodyPr>
          <a:lstStyle/>
          <a:p>
            <a:pPr eaLnBrk="1" fontAlgn="auto" hangingPunct="1">
              <a:spcAft>
                <a:spcPts val="0"/>
              </a:spcAft>
              <a:defRPr/>
            </a:pPr>
            <a:r>
              <a:rPr lang="en-US" sz="4000" b="1" dirty="0">
                <a:effectLst>
                  <a:outerShdw blurRad="38100" dist="38100" dir="2700000" algn="tl">
                    <a:srgbClr val="000000">
                      <a:alpha val="43137"/>
                    </a:srgbClr>
                  </a:outerShdw>
                </a:effectLst>
              </a:rPr>
              <a:t>Display products on main page</a:t>
            </a:r>
          </a:p>
        </p:txBody>
      </p:sp>
      <p:pic>
        <p:nvPicPr>
          <p:cNvPr id="24579" name="Picture 2" descr="C:\Documents and Settings\Administrator\My Documents\My Pictures\new pics of research\p3.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7175" y="1609725"/>
            <a:ext cx="5099050" cy="4846638"/>
          </a:xfrm>
        </p:spPr>
      </p:pic>
    </p:spTree>
    <p:extLst>
      <p:ext uri="{BB962C8B-B14F-4D97-AF65-F5344CB8AC3E}">
        <p14:creationId xmlns:p14="http://schemas.microsoft.com/office/powerpoint/2010/main" val="496486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239000" cy="701040"/>
          </a:xfrm>
        </p:spPr>
        <p:txBody>
          <a:bodyPr>
            <a:normAutofit fontScale="90000"/>
          </a:bodyPr>
          <a:lstStyle/>
          <a:p>
            <a:pPr eaLnBrk="1" fontAlgn="auto" hangingPunct="1">
              <a:spcAft>
                <a:spcPts val="0"/>
              </a:spcAft>
              <a:defRPr/>
            </a:pPr>
            <a:r>
              <a:rPr lang="en-US" b="1" dirty="0">
                <a:effectLst>
                  <a:outerShdw blurRad="38100" dist="38100" dir="2700000" algn="tl">
                    <a:srgbClr val="000000">
                      <a:alpha val="43137"/>
                    </a:srgbClr>
                  </a:outerShdw>
                </a:effectLst>
              </a:rPr>
              <a:t>Customer account form</a:t>
            </a:r>
          </a:p>
        </p:txBody>
      </p:sp>
      <p:pic>
        <p:nvPicPr>
          <p:cNvPr id="2560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60450" y="1609725"/>
            <a:ext cx="6032500" cy="4846638"/>
          </a:xfrm>
        </p:spPr>
      </p:pic>
    </p:spTree>
    <p:extLst>
      <p:ext uri="{BB962C8B-B14F-4D97-AF65-F5344CB8AC3E}">
        <p14:creationId xmlns:p14="http://schemas.microsoft.com/office/powerpoint/2010/main" val="8503600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b="1" dirty="0">
                <a:effectLst>
                  <a:outerShdw blurRad="38100" dist="38100" dir="2700000" algn="tl">
                    <a:srgbClr val="000000">
                      <a:alpha val="43137"/>
                    </a:srgbClr>
                  </a:outerShdw>
                </a:effectLst>
              </a:rPr>
              <a:t>Test case Iteration one</a:t>
            </a:r>
          </a:p>
        </p:txBody>
      </p:sp>
      <p:pic>
        <p:nvPicPr>
          <p:cNvPr id="26627" name="Picture 4" descr="F:\abdullah raza lakhan new research data\testcase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862138"/>
            <a:ext cx="7239000" cy="4343400"/>
          </a:xfrm>
        </p:spPr>
      </p:pic>
    </p:spTree>
    <p:extLst>
      <p:ext uri="{BB962C8B-B14F-4D97-AF65-F5344CB8AC3E}">
        <p14:creationId xmlns:p14="http://schemas.microsoft.com/office/powerpoint/2010/main" val="924589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0"/>
            <a:ext cx="8229600" cy="685800"/>
          </a:xfrm>
        </p:spPr>
        <p:txBody>
          <a:bodyPr/>
          <a:lstStyle/>
          <a:p>
            <a:pPr eaLnBrk="1" fontAlgn="auto" hangingPunct="1">
              <a:spcAft>
                <a:spcPts val="0"/>
              </a:spcAft>
              <a:defRPr/>
            </a:pPr>
            <a:r>
              <a:rPr lang="en-US" sz="3200" b="1" dirty="0">
                <a:effectLst>
                  <a:outerShdw blurRad="38100" dist="38100" dir="2700000" algn="tl">
                    <a:srgbClr val="000000">
                      <a:alpha val="43137"/>
                    </a:srgbClr>
                  </a:outerShdw>
                </a:effectLst>
              </a:rPr>
              <a:t>Results of First two weeks Iteration</a:t>
            </a:r>
          </a:p>
        </p:txBody>
      </p:sp>
      <p:pic>
        <p:nvPicPr>
          <p:cNvPr id="27651" name="Picture 1" descr="F:\abdullah raza lakhan new research data\new results\result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609725"/>
            <a:ext cx="7924800" cy="4846638"/>
          </a:xfrm>
        </p:spPr>
      </p:pic>
    </p:spTree>
    <p:extLst>
      <p:ext uri="{BB962C8B-B14F-4D97-AF65-F5344CB8AC3E}">
        <p14:creationId xmlns:p14="http://schemas.microsoft.com/office/powerpoint/2010/main" val="1646590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ja-JP">
                <a:ea typeface="ＭＳ Ｐゴシック" pitchFamily="30" charset="-128"/>
              </a:rPr>
              <a:t>Defect rate</a:t>
            </a:r>
          </a:p>
        </p:txBody>
      </p:sp>
      <p:sp>
        <p:nvSpPr>
          <p:cNvPr id="11267" name="Rectangle 3"/>
          <p:cNvSpPr>
            <a:spLocks noGrp="1" noChangeArrowheads="1"/>
          </p:cNvSpPr>
          <p:nvPr>
            <p:ph type="body" idx="1"/>
          </p:nvPr>
        </p:nvSpPr>
        <p:spPr/>
        <p:txBody>
          <a:bodyPr/>
          <a:lstStyle/>
          <a:p>
            <a:pPr eaLnBrk="1" hangingPunct="1"/>
            <a:r>
              <a:rPr lang="en-US" altLang="ja-JP">
                <a:ea typeface="ＭＳ Ｐゴシック" pitchFamily="30" charset="-128"/>
              </a:rPr>
              <a:t>The software is put in production, but the defect rate is so high that it isn’t used.</a:t>
            </a:r>
          </a:p>
          <a:p>
            <a:pPr eaLnBrk="1" hangingPunct="1"/>
            <a:endParaRPr lang="en-US" altLang="ja-JP">
              <a:ea typeface="ＭＳ Ｐゴシック" pitchFamily="30" charset="-128"/>
            </a:endParaRPr>
          </a:p>
          <a:p>
            <a:pPr eaLnBrk="1" hangingPunct="1"/>
            <a:r>
              <a:rPr lang="en-US" altLang="ja-JP">
                <a:ea typeface="ＭＳ Ｐゴシック" pitchFamily="30" charset="-128"/>
              </a:rPr>
              <a:t>What if: you have automated testing</a:t>
            </a:r>
          </a:p>
        </p:txBody>
      </p:sp>
    </p:spTree>
    <p:extLst>
      <p:ext uri="{BB962C8B-B14F-4D97-AF65-F5344CB8AC3E}">
        <p14:creationId xmlns:p14="http://schemas.microsoft.com/office/powerpoint/2010/main" val="15508712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4" name="Rectangle 2"/>
          <p:cNvSpPr>
            <a:spLocks noGrp="1" noChangeArrowheads="1"/>
          </p:cNvSpPr>
          <p:nvPr>
            <p:ph type="title"/>
          </p:nvPr>
        </p:nvSpPr>
        <p:spPr>
          <a:xfrm>
            <a:off x="609600" y="704088"/>
            <a:ext cx="5867400" cy="1143000"/>
          </a:xfrm>
        </p:spPr>
        <p:txBody>
          <a:bodyPr/>
          <a:lstStyle/>
          <a:p>
            <a:pPr algn="r" eaLnBrk="1" fontAlgn="auto" hangingPunct="1">
              <a:spcAft>
                <a:spcPts val="0"/>
              </a:spcAft>
              <a:defRPr/>
            </a:pPr>
            <a:r>
              <a:rPr lang="en-US" b="1" dirty="0">
                <a:effectLst>
                  <a:outerShdw blurRad="38100" dist="38100" dir="2700000" algn="tl">
                    <a:srgbClr val="000000">
                      <a:alpha val="43137"/>
                    </a:srgbClr>
                  </a:outerShdw>
                </a:effectLst>
              </a:rPr>
              <a:t>Sprint Review Meeting</a:t>
            </a:r>
          </a:p>
        </p:txBody>
      </p:sp>
      <p:sp>
        <p:nvSpPr>
          <p:cNvPr id="1436676" name="Rectangle 4"/>
          <p:cNvSpPr>
            <a:spLocks noGrp="1" noChangeArrowheads="1"/>
          </p:cNvSpPr>
          <p:nvPr>
            <p:ph idx="1"/>
          </p:nvPr>
        </p:nvSpPr>
        <p:spPr>
          <a:xfrm>
            <a:off x="685800" y="1905000"/>
            <a:ext cx="5334000" cy="3844925"/>
          </a:xfrm>
        </p:spPr>
        <p:txBody>
          <a:bodyPr>
            <a:normAutofit lnSpcReduction="10000"/>
          </a:bodyPr>
          <a:lstStyle/>
          <a:p>
            <a:pPr marL="274320" indent="-274320" eaLnBrk="1" fontAlgn="auto" hangingPunct="1">
              <a:spcAft>
                <a:spcPts val="0"/>
              </a:spcAft>
              <a:buFont typeface="Wingdings 2"/>
              <a:buChar char=""/>
              <a:defRPr/>
            </a:pPr>
            <a:r>
              <a:rPr lang="en-US" sz="2000" dirty="0"/>
              <a:t>Team presents what it accomplished during the sprint</a:t>
            </a:r>
          </a:p>
          <a:p>
            <a:pPr marL="274320" indent="-274320" eaLnBrk="1" fontAlgn="auto" hangingPunct="1">
              <a:spcAft>
                <a:spcPts val="0"/>
              </a:spcAft>
              <a:buFont typeface="Wingdings 2"/>
              <a:buChar char=""/>
              <a:defRPr/>
            </a:pPr>
            <a:r>
              <a:rPr lang="en-US" sz="2000" dirty="0"/>
              <a:t>Typically takes the form of a demo of new features or underlying architecture</a:t>
            </a:r>
          </a:p>
          <a:p>
            <a:pPr marL="274320" indent="-274320" eaLnBrk="1" fontAlgn="auto" hangingPunct="1">
              <a:spcAft>
                <a:spcPts val="0"/>
              </a:spcAft>
              <a:buFont typeface="Wingdings 2"/>
              <a:buChar char=""/>
              <a:defRPr/>
            </a:pPr>
            <a:r>
              <a:rPr lang="en-US" sz="2000" dirty="0"/>
              <a:t>Informal</a:t>
            </a:r>
          </a:p>
          <a:p>
            <a:pPr marL="521208" lvl="1" eaLnBrk="1" fontAlgn="auto" hangingPunct="1">
              <a:spcAft>
                <a:spcPts val="0"/>
              </a:spcAft>
              <a:buClr>
                <a:schemeClr val="accent4"/>
              </a:buClr>
              <a:buFont typeface="Wingdings 2"/>
              <a:buChar char=""/>
              <a:defRPr/>
            </a:pPr>
            <a:r>
              <a:rPr lang="en-US" sz="2000" dirty="0">
                <a:solidFill>
                  <a:schemeClr val="tx1">
                    <a:tint val="85000"/>
                  </a:schemeClr>
                </a:solidFill>
              </a:rPr>
              <a:t>2-hour prep time rule</a:t>
            </a:r>
          </a:p>
          <a:p>
            <a:pPr marL="274320" indent="-274320" eaLnBrk="1" fontAlgn="auto" hangingPunct="1">
              <a:spcAft>
                <a:spcPts val="0"/>
              </a:spcAft>
              <a:buFont typeface="Wingdings 2"/>
              <a:buChar char=""/>
              <a:defRPr/>
            </a:pPr>
            <a:r>
              <a:rPr lang="en-US" sz="2000" dirty="0"/>
              <a:t>Participants</a:t>
            </a:r>
          </a:p>
          <a:p>
            <a:pPr marL="521208" lvl="1" eaLnBrk="1" fontAlgn="auto" hangingPunct="1">
              <a:spcAft>
                <a:spcPts val="0"/>
              </a:spcAft>
              <a:buClr>
                <a:schemeClr val="accent4"/>
              </a:buClr>
              <a:buFont typeface="Wingdings 2"/>
              <a:buChar char=""/>
              <a:defRPr/>
            </a:pPr>
            <a:r>
              <a:rPr lang="en-US" sz="2000" dirty="0">
                <a:solidFill>
                  <a:schemeClr val="tx1">
                    <a:tint val="85000"/>
                  </a:schemeClr>
                </a:solidFill>
              </a:rPr>
              <a:t>Customers</a:t>
            </a:r>
          </a:p>
          <a:p>
            <a:pPr marL="521208" lvl="1" eaLnBrk="1" fontAlgn="auto" hangingPunct="1">
              <a:spcAft>
                <a:spcPts val="0"/>
              </a:spcAft>
              <a:buClr>
                <a:schemeClr val="accent4"/>
              </a:buClr>
              <a:buFont typeface="Wingdings 2"/>
              <a:buChar char=""/>
              <a:defRPr/>
            </a:pPr>
            <a:r>
              <a:rPr lang="en-US" sz="2000" dirty="0">
                <a:solidFill>
                  <a:schemeClr val="tx1">
                    <a:tint val="85000"/>
                  </a:schemeClr>
                </a:solidFill>
              </a:rPr>
              <a:t>Management</a:t>
            </a:r>
          </a:p>
          <a:p>
            <a:pPr marL="521208" lvl="1" eaLnBrk="1" fontAlgn="auto" hangingPunct="1">
              <a:spcAft>
                <a:spcPts val="0"/>
              </a:spcAft>
              <a:buClr>
                <a:schemeClr val="accent4"/>
              </a:buClr>
              <a:buFont typeface="Wingdings 2"/>
              <a:buChar char=""/>
              <a:defRPr/>
            </a:pPr>
            <a:r>
              <a:rPr lang="en-US" sz="2000" dirty="0">
                <a:solidFill>
                  <a:schemeClr val="tx1">
                    <a:tint val="85000"/>
                  </a:schemeClr>
                </a:solidFill>
              </a:rPr>
              <a:t>Product Owner</a:t>
            </a:r>
          </a:p>
          <a:p>
            <a:pPr marL="521208" lvl="1" eaLnBrk="1" fontAlgn="auto" hangingPunct="1">
              <a:spcAft>
                <a:spcPts val="0"/>
              </a:spcAft>
              <a:buClr>
                <a:schemeClr val="accent4"/>
              </a:buClr>
              <a:buFont typeface="Wingdings 2"/>
              <a:buChar char=""/>
              <a:defRPr/>
            </a:pPr>
            <a:r>
              <a:rPr lang="en-US" sz="2000" dirty="0">
                <a:solidFill>
                  <a:schemeClr val="tx1">
                    <a:tint val="85000"/>
                  </a:schemeClr>
                </a:solidFill>
              </a:rPr>
              <a:t>Other  engineers</a:t>
            </a:r>
          </a:p>
        </p:txBody>
      </p:sp>
      <p:pic>
        <p:nvPicPr>
          <p:cNvPr id="28676" name="Picture 5" descr="j009034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3352800"/>
            <a:ext cx="3487738"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79775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normAutofit fontScale="90000"/>
          </a:bodyPr>
          <a:lstStyle/>
          <a:p>
            <a:pPr eaLnBrk="1" fontAlgn="auto" hangingPunct="1">
              <a:spcAft>
                <a:spcPts val="0"/>
              </a:spcAft>
              <a:defRPr/>
            </a:pPr>
            <a:r>
              <a:rPr lang="en-US" b="1" dirty="0">
                <a:effectLst>
                  <a:outerShdw blurRad="38100" dist="38100" dir="2700000" algn="tl">
                    <a:srgbClr val="000000">
                      <a:alpha val="43137"/>
                    </a:srgbClr>
                  </a:outerShdw>
                </a:effectLst>
              </a:rPr>
              <a:t>Sprint backlog of second iteration</a:t>
            </a:r>
          </a:p>
        </p:txBody>
      </p:sp>
      <p:pic>
        <p:nvPicPr>
          <p:cNvPr id="29699" name="Picture 2" descr="C:\Documents and Settings\Administrator\My Documents\My Pictures\new pics of research\secsprintbacklog.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2057400"/>
            <a:ext cx="8001000" cy="3962400"/>
          </a:xfrm>
        </p:spPr>
      </p:pic>
    </p:spTree>
    <p:extLst>
      <p:ext uri="{BB962C8B-B14F-4D97-AF65-F5344CB8AC3E}">
        <p14:creationId xmlns:p14="http://schemas.microsoft.com/office/powerpoint/2010/main" val="29297908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b="1" dirty="0"/>
              <a:t>Cart implement</a:t>
            </a:r>
          </a:p>
        </p:txBody>
      </p:sp>
      <p:pic>
        <p:nvPicPr>
          <p:cNvPr id="30723" name="Picture 2" descr="C:\Documents and Settings\Administrator\My Documents\My Pictures\new pics of research\p4.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7175" y="1609725"/>
            <a:ext cx="5099050" cy="4846638"/>
          </a:xfrm>
        </p:spPr>
      </p:pic>
    </p:spTree>
    <p:extLst>
      <p:ext uri="{BB962C8B-B14F-4D97-AF65-F5344CB8AC3E}">
        <p14:creationId xmlns:p14="http://schemas.microsoft.com/office/powerpoint/2010/main" val="1736166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b="1" dirty="0"/>
              <a:t>Customer Account Form</a:t>
            </a:r>
          </a:p>
        </p:txBody>
      </p:sp>
      <p:pic>
        <p:nvPicPr>
          <p:cNvPr id="31747" name="Picture 2" descr="C:\Documents and Settings\Administrator\My Documents\My Pictures\new pics of research\p5.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7175" y="1609725"/>
            <a:ext cx="5099050" cy="4846638"/>
          </a:xfrm>
        </p:spPr>
      </p:pic>
    </p:spTree>
    <p:extLst>
      <p:ext uri="{BB962C8B-B14F-4D97-AF65-F5344CB8AC3E}">
        <p14:creationId xmlns:p14="http://schemas.microsoft.com/office/powerpoint/2010/main" val="20285162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b="1" dirty="0"/>
              <a:t>Customer filled the form</a:t>
            </a:r>
          </a:p>
        </p:txBody>
      </p:sp>
      <p:pic>
        <p:nvPicPr>
          <p:cNvPr id="32771" name="Picture 2" descr="C:\Documents and Settings\Administrator\My Documents\My Pictures\new pics of research\p6.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7175" y="1609725"/>
            <a:ext cx="5099050" cy="4846638"/>
          </a:xfrm>
        </p:spPr>
      </p:pic>
    </p:spTree>
    <p:extLst>
      <p:ext uri="{BB962C8B-B14F-4D97-AF65-F5344CB8AC3E}">
        <p14:creationId xmlns:p14="http://schemas.microsoft.com/office/powerpoint/2010/main" val="1957291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b="1" dirty="0"/>
              <a:t>Customer Login</a:t>
            </a:r>
          </a:p>
        </p:txBody>
      </p:sp>
      <p:pic>
        <p:nvPicPr>
          <p:cNvPr id="33795" name="Picture 2" descr="C:\Documents and Settings\Administrator\My Documents\My Pictures\new pics of research\p7.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7175" y="1609725"/>
            <a:ext cx="5099050" cy="4846638"/>
          </a:xfrm>
        </p:spPr>
      </p:pic>
    </p:spTree>
    <p:extLst>
      <p:ext uri="{BB962C8B-B14F-4D97-AF65-F5344CB8AC3E}">
        <p14:creationId xmlns:p14="http://schemas.microsoft.com/office/powerpoint/2010/main" val="3870625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b="1" dirty="0">
                <a:effectLst>
                  <a:outerShdw blurRad="38100" dist="38100" dir="2700000" algn="tl">
                    <a:srgbClr val="000000">
                      <a:alpha val="43137"/>
                    </a:srgbClr>
                  </a:outerShdw>
                </a:effectLst>
              </a:rPr>
              <a:t>Test Case 2</a:t>
            </a:r>
          </a:p>
        </p:txBody>
      </p:sp>
      <p:pic>
        <p:nvPicPr>
          <p:cNvPr id="34819" name="Picture 2" descr="F:\abdullah raza lakhan new research data\testcase2.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905000"/>
            <a:ext cx="8001000" cy="4343400"/>
          </a:xfrm>
        </p:spPr>
      </p:pic>
    </p:spTree>
    <p:extLst>
      <p:ext uri="{BB962C8B-B14F-4D97-AF65-F5344CB8AC3E}">
        <p14:creationId xmlns:p14="http://schemas.microsoft.com/office/powerpoint/2010/main" val="41578302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b="1" dirty="0">
                <a:effectLst>
                  <a:outerShdw blurRad="38100" dist="38100" dir="2700000" algn="tl">
                    <a:srgbClr val="000000">
                      <a:alpha val="43137"/>
                    </a:srgbClr>
                  </a:outerShdw>
                </a:effectLst>
              </a:rPr>
              <a:t>Final receipt in pdf</a:t>
            </a:r>
          </a:p>
        </p:txBody>
      </p:sp>
      <p:pic>
        <p:nvPicPr>
          <p:cNvPr id="39939" name="Picture 2" descr="C:\Documents and Settings\Administrator\My Documents\My Pictures\new pics of research\p13.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7175" y="1609725"/>
            <a:ext cx="5099050" cy="4846638"/>
          </a:xfrm>
        </p:spPr>
      </p:pic>
    </p:spTree>
    <p:extLst>
      <p:ext uri="{BB962C8B-B14F-4D97-AF65-F5344CB8AC3E}">
        <p14:creationId xmlns:p14="http://schemas.microsoft.com/office/powerpoint/2010/main" val="25373670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algn="ctr" eaLnBrk="1" fontAlgn="auto" hangingPunct="1">
              <a:spcAft>
                <a:spcPts val="0"/>
              </a:spcAft>
              <a:defRPr/>
            </a:pPr>
            <a:r>
              <a:rPr lang="en-US" b="1" dirty="0">
                <a:effectLst>
                  <a:outerShdw blurRad="38100" dist="38100" dir="2700000" algn="tl">
                    <a:srgbClr val="000000">
                      <a:alpha val="43137"/>
                    </a:srgbClr>
                  </a:outerShdw>
                </a:effectLst>
              </a:rPr>
              <a:t>Test case 3</a:t>
            </a:r>
          </a:p>
        </p:txBody>
      </p:sp>
      <p:pic>
        <p:nvPicPr>
          <p:cNvPr id="40963" name="Picture 2" descr="E:\research paperss\test case3.jpg.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46138" y="1609725"/>
            <a:ext cx="6461125" cy="4846638"/>
          </a:xfrm>
        </p:spPr>
      </p:pic>
    </p:spTree>
    <p:extLst>
      <p:ext uri="{BB962C8B-B14F-4D97-AF65-F5344CB8AC3E}">
        <p14:creationId xmlns:p14="http://schemas.microsoft.com/office/powerpoint/2010/main" val="3979092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algn="ctr" eaLnBrk="1" fontAlgn="auto" hangingPunct="1">
              <a:spcAft>
                <a:spcPts val="0"/>
              </a:spcAft>
              <a:defRPr/>
            </a:pPr>
            <a:r>
              <a:rPr lang="en-US" b="1" dirty="0">
                <a:effectLst>
                  <a:outerShdw blurRad="38100" dist="38100" dir="2700000" algn="tl">
                    <a:srgbClr val="000000">
                      <a:alpha val="43137"/>
                    </a:srgbClr>
                  </a:outerShdw>
                </a:effectLst>
              </a:rPr>
              <a:t>Results of iteration three</a:t>
            </a:r>
          </a:p>
        </p:txBody>
      </p:sp>
      <p:pic>
        <p:nvPicPr>
          <p:cNvPr id="41987" name="Picture 1" descr="F:\abdullah raza lakhan new research data\new results\result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609725"/>
            <a:ext cx="8001000" cy="4846638"/>
          </a:xfrm>
        </p:spPr>
      </p:pic>
    </p:spTree>
    <p:extLst>
      <p:ext uri="{BB962C8B-B14F-4D97-AF65-F5344CB8AC3E}">
        <p14:creationId xmlns:p14="http://schemas.microsoft.com/office/powerpoint/2010/main" val="667495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481" y="610274"/>
            <a:ext cx="7773038" cy="1142468"/>
          </a:xfrm>
        </p:spPr>
        <p:txBody>
          <a:bodyPr/>
          <a:lstStyle/>
          <a:p>
            <a:pPr eaLnBrk="1" hangingPunct="1"/>
            <a:r>
              <a:rPr lang="en-US" altLang="ja-JP">
                <a:ea typeface="ＭＳ Ｐゴシック" pitchFamily="30" charset="-128"/>
              </a:rPr>
              <a:t>Project cancelled</a:t>
            </a:r>
          </a:p>
        </p:txBody>
      </p:sp>
      <p:sp>
        <p:nvSpPr>
          <p:cNvPr id="12291" name="Rectangle 3"/>
          <p:cNvSpPr>
            <a:spLocks noChangeArrowheads="1"/>
          </p:cNvSpPr>
          <p:nvPr/>
        </p:nvSpPr>
        <p:spPr bwMode="auto">
          <a:xfrm>
            <a:off x="-231151" y="1325711"/>
            <a:ext cx="9144001"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p>
            <a:endParaRPr lang="en-US"/>
          </a:p>
        </p:txBody>
      </p:sp>
      <p:grpSp>
        <p:nvGrpSpPr>
          <p:cNvPr id="12292" name="Group 4"/>
          <p:cNvGrpSpPr>
            <a:grpSpLocks/>
          </p:cNvGrpSpPr>
          <p:nvPr/>
        </p:nvGrpSpPr>
        <p:grpSpPr bwMode="auto">
          <a:xfrm>
            <a:off x="227964" y="2210048"/>
            <a:ext cx="8611556" cy="2447465"/>
            <a:chOff x="-3" y="-3"/>
            <a:chExt cx="6059" cy="2310"/>
          </a:xfrm>
        </p:grpSpPr>
        <p:grpSp>
          <p:nvGrpSpPr>
            <p:cNvPr id="12294" name="Group 5"/>
            <p:cNvGrpSpPr>
              <a:grpSpLocks/>
            </p:cNvGrpSpPr>
            <p:nvPr/>
          </p:nvGrpSpPr>
          <p:grpSpPr bwMode="auto">
            <a:xfrm>
              <a:off x="0" y="0"/>
              <a:ext cx="6053" cy="2304"/>
              <a:chOff x="0" y="0"/>
              <a:chExt cx="6053" cy="2304"/>
            </a:xfrm>
          </p:grpSpPr>
          <p:grpSp>
            <p:nvGrpSpPr>
              <p:cNvPr id="12296" name="Group 6"/>
              <p:cNvGrpSpPr>
                <a:grpSpLocks/>
              </p:cNvGrpSpPr>
              <p:nvPr/>
            </p:nvGrpSpPr>
            <p:grpSpPr bwMode="auto">
              <a:xfrm>
                <a:off x="0" y="0"/>
                <a:ext cx="1944" cy="288"/>
                <a:chOff x="0" y="0"/>
                <a:chExt cx="1944" cy="288"/>
              </a:xfrm>
            </p:grpSpPr>
            <p:sp>
              <p:nvSpPr>
                <p:cNvPr id="12438" name="Rectangle 7"/>
                <p:cNvSpPr>
                  <a:spLocks noChangeArrowheads="1"/>
                </p:cNvSpPr>
                <p:nvPr/>
              </p:nvSpPr>
              <p:spPr bwMode="auto">
                <a:xfrm>
                  <a:off x="0" y="0"/>
                  <a:ext cx="19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Size of project</a:t>
                  </a:r>
                  <a:endParaRPr lang="en-US" altLang="ja-JP" sz="1600">
                    <a:ea typeface="ＭＳ Ｐゴシック" pitchFamily="30" charset="-128"/>
                  </a:endParaRPr>
                </a:p>
              </p:txBody>
            </p:sp>
            <p:sp>
              <p:nvSpPr>
                <p:cNvPr id="12439" name="Rectangle 8"/>
                <p:cNvSpPr>
                  <a:spLocks noChangeArrowheads="1"/>
                </p:cNvSpPr>
                <p:nvPr/>
              </p:nvSpPr>
              <p:spPr bwMode="auto">
                <a:xfrm>
                  <a:off x="0" y="0"/>
                  <a:ext cx="1944"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297" name="Group 9"/>
              <p:cNvGrpSpPr>
                <a:grpSpLocks/>
              </p:cNvGrpSpPr>
              <p:nvPr/>
            </p:nvGrpSpPr>
            <p:grpSpPr bwMode="auto">
              <a:xfrm>
                <a:off x="1944" y="0"/>
                <a:ext cx="708" cy="288"/>
                <a:chOff x="1944" y="0"/>
                <a:chExt cx="708" cy="288"/>
              </a:xfrm>
            </p:grpSpPr>
            <p:sp>
              <p:nvSpPr>
                <p:cNvPr id="12436" name="Rectangle 10"/>
                <p:cNvSpPr>
                  <a:spLocks noChangeArrowheads="1"/>
                </p:cNvSpPr>
                <p:nvPr/>
              </p:nvSpPr>
              <p:spPr bwMode="auto">
                <a:xfrm>
                  <a:off x="1944" y="0"/>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Early</a:t>
                  </a:r>
                  <a:endParaRPr lang="en-US" altLang="ja-JP" sz="1600">
                    <a:ea typeface="ＭＳ Ｐゴシック" pitchFamily="30" charset="-128"/>
                  </a:endParaRPr>
                </a:p>
              </p:txBody>
            </p:sp>
            <p:sp>
              <p:nvSpPr>
                <p:cNvPr id="12437" name="Rectangle 11"/>
                <p:cNvSpPr>
                  <a:spLocks noChangeArrowheads="1"/>
                </p:cNvSpPr>
                <p:nvPr/>
              </p:nvSpPr>
              <p:spPr bwMode="auto">
                <a:xfrm>
                  <a:off x="1944" y="0"/>
                  <a:ext cx="708"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298" name="Group 12"/>
              <p:cNvGrpSpPr>
                <a:grpSpLocks/>
              </p:cNvGrpSpPr>
              <p:nvPr/>
            </p:nvGrpSpPr>
            <p:grpSpPr bwMode="auto">
              <a:xfrm>
                <a:off x="2652" y="0"/>
                <a:ext cx="862" cy="288"/>
                <a:chOff x="2652" y="0"/>
                <a:chExt cx="862" cy="288"/>
              </a:xfrm>
            </p:grpSpPr>
            <p:sp>
              <p:nvSpPr>
                <p:cNvPr id="12434" name="Rectangle 13"/>
                <p:cNvSpPr>
                  <a:spLocks noChangeArrowheads="1"/>
                </p:cNvSpPr>
                <p:nvPr/>
              </p:nvSpPr>
              <p:spPr bwMode="auto">
                <a:xfrm>
                  <a:off x="2652" y="0"/>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On-Time</a:t>
                  </a:r>
                  <a:endParaRPr lang="en-US" altLang="ja-JP" sz="1600">
                    <a:ea typeface="ＭＳ Ｐゴシック" pitchFamily="30" charset="-128"/>
                  </a:endParaRPr>
                </a:p>
              </p:txBody>
            </p:sp>
            <p:sp>
              <p:nvSpPr>
                <p:cNvPr id="12435" name="Rectangle 14"/>
                <p:cNvSpPr>
                  <a:spLocks noChangeArrowheads="1"/>
                </p:cNvSpPr>
                <p:nvPr/>
              </p:nvSpPr>
              <p:spPr bwMode="auto">
                <a:xfrm>
                  <a:off x="2652" y="0"/>
                  <a:ext cx="862"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299" name="Group 15"/>
              <p:cNvGrpSpPr>
                <a:grpSpLocks/>
              </p:cNvGrpSpPr>
              <p:nvPr/>
            </p:nvGrpSpPr>
            <p:grpSpPr bwMode="auto">
              <a:xfrm>
                <a:off x="3514" y="0"/>
                <a:ext cx="777" cy="288"/>
                <a:chOff x="3514" y="0"/>
                <a:chExt cx="777" cy="288"/>
              </a:xfrm>
            </p:grpSpPr>
            <p:sp>
              <p:nvSpPr>
                <p:cNvPr id="12432" name="Rectangle 16"/>
                <p:cNvSpPr>
                  <a:spLocks noChangeArrowheads="1"/>
                </p:cNvSpPr>
                <p:nvPr/>
              </p:nvSpPr>
              <p:spPr bwMode="auto">
                <a:xfrm>
                  <a:off x="3514" y="0"/>
                  <a:ext cx="7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Delayed</a:t>
                  </a:r>
                  <a:endParaRPr lang="en-US" altLang="ja-JP" sz="1600">
                    <a:ea typeface="ＭＳ Ｐゴシック" pitchFamily="30" charset="-128"/>
                  </a:endParaRPr>
                </a:p>
              </p:txBody>
            </p:sp>
            <p:sp>
              <p:nvSpPr>
                <p:cNvPr id="12433" name="Rectangle 17"/>
                <p:cNvSpPr>
                  <a:spLocks noChangeArrowheads="1"/>
                </p:cNvSpPr>
                <p:nvPr/>
              </p:nvSpPr>
              <p:spPr bwMode="auto">
                <a:xfrm>
                  <a:off x="3514" y="0"/>
                  <a:ext cx="777"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00" name="Group 18"/>
              <p:cNvGrpSpPr>
                <a:grpSpLocks/>
              </p:cNvGrpSpPr>
              <p:nvPr/>
            </p:nvGrpSpPr>
            <p:grpSpPr bwMode="auto">
              <a:xfrm>
                <a:off x="4291" y="0"/>
                <a:ext cx="926" cy="288"/>
                <a:chOff x="4291" y="0"/>
                <a:chExt cx="926" cy="288"/>
              </a:xfrm>
            </p:grpSpPr>
            <p:sp>
              <p:nvSpPr>
                <p:cNvPr id="12430" name="Rectangle 19"/>
                <p:cNvSpPr>
                  <a:spLocks noChangeArrowheads="1"/>
                </p:cNvSpPr>
                <p:nvPr/>
              </p:nvSpPr>
              <p:spPr bwMode="auto">
                <a:xfrm>
                  <a:off x="4291" y="0"/>
                  <a:ext cx="9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Cancelled</a:t>
                  </a:r>
                  <a:endParaRPr lang="en-US" altLang="ja-JP" sz="1600">
                    <a:ea typeface="ＭＳ Ｐゴシック" pitchFamily="30" charset="-128"/>
                  </a:endParaRPr>
                </a:p>
              </p:txBody>
            </p:sp>
            <p:sp>
              <p:nvSpPr>
                <p:cNvPr id="12431" name="Rectangle 20"/>
                <p:cNvSpPr>
                  <a:spLocks noChangeArrowheads="1"/>
                </p:cNvSpPr>
                <p:nvPr/>
              </p:nvSpPr>
              <p:spPr bwMode="auto">
                <a:xfrm>
                  <a:off x="4291" y="0"/>
                  <a:ext cx="92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01" name="Group 21"/>
              <p:cNvGrpSpPr>
                <a:grpSpLocks/>
              </p:cNvGrpSpPr>
              <p:nvPr/>
            </p:nvGrpSpPr>
            <p:grpSpPr bwMode="auto">
              <a:xfrm>
                <a:off x="5217" y="0"/>
                <a:ext cx="836" cy="288"/>
                <a:chOff x="5217" y="0"/>
                <a:chExt cx="836" cy="288"/>
              </a:xfrm>
            </p:grpSpPr>
            <p:sp>
              <p:nvSpPr>
                <p:cNvPr id="12428" name="Rectangle 22"/>
                <p:cNvSpPr>
                  <a:spLocks noChangeArrowheads="1"/>
                </p:cNvSpPr>
                <p:nvPr/>
              </p:nvSpPr>
              <p:spPr bwMode="auto">
                <a:xfrm>
                  <a:off x="5217" y="0"/>
                  <a:ext cx="8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Sum</a:t>
                  </a:r>
                  <a:endParaRPr lang="en-US" altLang="ja-JP" sz="1600">
                    <a:ea typeface="ＭＳ Ｐゴシック" pitchFamily="30" charset="-128"/>
                  </a:endParaRPr>
                </a:p>
              </p:txBody>
            </p:sp>
            <p:sp>
              <p:nvSpPr>
                <p:cNvPr id="12429" name="Rectangle 23"/>
                <p:cNvSpPr>
                  <a:spLocks noChangeArrowheads="1"/>
                </p:cNvSpPr>
                <p:nvPr/>
              </p:nvSpPr>
              <p:spPr bwMode="auto">
                <a:xfrm>
                  <a:off x="5217" y="0"/>
                  <a:ext cx="83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02" name="Group 24"/>
              <p:cNvGrpSpPr>
                <a:grpSpLocks/>
              </p:cNvGrpSpPr>
              <p:nvPr/>
            </p:nvGrpSpPr>
            <p:grpSpPr bwMode="auto">
              <a:xfrm>
                <a:off x="0" y="288"/>
                <a:ext cx="1944" cy="288"/>
                <a:chOff x="0" y="288"/>
                <a:chExt cx="1944" cy="288"/>
              </a:xfrm>
            </p:grpSpPr>
            <p:sp>
              <p:nvSpPr>
                <p:cNvPr id="12426" name="Rectangle 25"/>
                <p:cNvSpPr>
                  <a:spLocks noChangeArrowheads="1"/>
                </p:cNvSpPr>
                <p:nvPr/>
              </p:nvSpPr>
              <p:spPr bwMode="auto">
                <a:xfrm>
                  <a:off x="0" y="288"/>
                  <a:ext cx="19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 function point</a:t>
                  </a:r>
                </a:p>
              </p:txBody>
            </p:sp>
            <p:sp>
              <p:nvSpPr>
                <p:cNvPr id="12427" name="Rectangle 26"/>
                <p:cNvSpPr>
                  <a:spLocks noChangeArrowheads="1"/>
                </p:cNvSpPr>
                <p:nvPr/>
              </p:nvSpPr>
              <p:spPr bwMode="auto">
                <a:xfrm>
                  <a:off x="0" y="288"/>
                  <a:ext cx="1944"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03" name="Group 27"/>
              <p:cNvGrpSpPr>
                <a:grpSpLocks/>
              </p:cNvGrpSpPr>
              <p:nvPr/>
            </p:nvGrpSpPr>
            <p:grpSpPr bwMode="auto">
              <a:xfrm>
                <a:off x="1944" y="288"/>
                <a:ext cx="708" cy="288"/>
                <a:chOff x="1944" y="288"/>
                <a:chExt cx="708" cy="288"/>
              </a:xfrm>
            </p:grpSpPr>
            <p:sp>
              <p:nvSpPr>
                <p:cNvPr id="12424" name="Rectangle 28"/>
                <p:cNvSpPr>
                  <a:spLocks noChangeArrowheads="1"/>
                </p:cNvSpPr>
                <p:nvPr/>
              </p:nvSpPr>
              <p:spPr bwMode="auto">
                <a:xfrm>
                  <a:off x="1944" y="288"/>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14.68%</a:t>
                  </a:r>
                </a:p>
              </p:txBody>
            </p:sp>
            <p:sp>
              <p:nvSpPr>
                <p:cNvPr id="12425" name="Rectangle 29"/>
                <p:cNvSpPr>
                  <a:spLocks noChangeArrowheads="1"/>
                </p:cNvSpPr>
                <p:nvPr/>
              </p:nvSpPr>
              <p:spPr bwMode="auto">
                <a:xfrm>
                  <a:off x="1944" y="288"/>
                  <a:ext cx="708"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04" name="Group 30"/>
              <p:cNvGrpSpPr>
                <a:grpSpLocks/>
              </p:cNvGrpSpPr>
              <p:nvPr/>
            </p:nvGrpSpPr>
            <p:grpSpPr bwMode="auto">
              <a:xfrm>
                <a:off x="2652" y="288"/>
                <a:ext cx="862" cy="288"/>
                <a:chOff x="2652" y="288"/>
                <a:chExt cx="862" cy="288"/>
              </a:xfrm>
            </p:grpSpPr>
            <p:sp>
              <p:nvSpPr>
                <p:cNvPr id="12422" name="Rectangle 31"/>
                <p:cNvSpPr>
                  <a:spLocks noChangeArrowheads="1"/>
                </p:cNvSpPr>
                <p:nvPr/>
              </p:nvSpPr>
              <p:spPr bwMode="auto">
                <a:xfrm>
                  <a:off x="2652" y="288"/>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83.16%</a:t>
                  </a:r>
                </a:p>
              </p:txBody>
            </p:sp>
            <p:sp>
              <p:nvSpPr>
                <p:cNvPr id="12423" name="Rectangle 32"/>
                <p:cNvSpPr>
                  <a:spLocks noChangeArrowheads="1"/>
                </p:cNvSpPr>
                <p:nvPr/>
              </p:nvSpPr>
              <p:spPr bwMode="auto">
                <a:xfrm>
                  <a:off x="2652" y="288"/>
                  <a:ext cx="862"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05" name="Group 33"/>
              <p:cNvGrpSpPr>
                <a:grpSpLocks/>
              </p:cNvGrpSpPr>
              <p:nvPr/>
            </p:nvGrpSpPr>
            <p:grpSpPr bwMode="auto">
              <a:xfrm>
                <a:off x="3514" y="288"/>
                <a:ext cx="777" cy="288"/>
                <a:chOff x="3514" y="288"/>
                <a:chExt cx="777" cy="288"/>
              </a:xfrm>
            </p:grpSpPr>
            <p:sp>
              <p:nvSpPr>
                <p:cNvPr id="12420" name="Rectangle 34"/>
                <p:cNvSpPr>
                  <a:spLocks noChangeArrowheads="1"/>
                </p:cNvSpPr>
                <p:nvPr/>
              </p:nvSpPr>
              <p:spPr bwMode="auto">
                <a:xfrm>
                  <a:off x="3514" y="288"/>
                  <a:ext cx="7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1.92%</a:t>
                  </a:r>
                </a:p>
              </p:txBody>
            </p:sp>
            <p:sp>
              <p:nvSpPr>
                <p:cNvPr id="12421" name="Rectangle 35"/>
                <p:cNvSpPr>
                  <a:spLocks noChangeArrowheads="1"/>
                </p:cNvSpPr>
                <p:nvPr/>
              </p:nvSpPr>
              <p:spPr bwMode="auto">
                <a:xfrm>
                  <a:off x="3514" y="288"/>
                  <a:ext cx="777"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06" name="Group 36"/>
              <p:cNvGrpSpPr>
                <a:grpSpLocks/>
              </p:cNvGrpSpPr>
              <p:nvPr/>
            </p:nvGrpSpPr>
            <p:grpSpPr bwMode="auto">
              <a:xfrm>
                <a:off x="4291" y="288"/>
                <a:ext cx="926" cy="288"/>
                <a:chOff x="4291" y="288"/>
                <a:chExt cx="926" cy="288"/>
              </a:xfrm>
            </p:grpSpPr>
            <p:sp>
              <p:nvSpPr>
                <p:cNvPr id="12418" name="Rectangle 37"/>
                <p:cNvSpPr>
                  <a:spLocks noChangeArrowheads="1"/>
                </p:cNvSpPr>
                <p:nvPr/>
              </p:nvSpPr>
              <p:spPr bwMode="auto">
                <a:xfrm>
                  <a:off x="4291" y="288"/>
                  <a:ext cx="9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0.25%</a:t>
                  </a:r>
                </a:p>
              </p:txBody>
            </p:sp>
            <p:sp>
              <p:nvSpPr>
                <p:cNvPr id="12419" name="Rectangle 38"/>
                <p:cNvSpPr>
                  <a:spLocks noChangeArrowheads="1"/>
                </p:cNvSpPr>
                <p:nvPr/>
              </p:nvSpPr>
              <p:spPr bwMode="auto">
                <a:xfrm>
                  <a:off x="4291" y="288"/>
                  <a:ext cx="92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07" name="Group 39"/>
              <p:cNvGrpSpPr>
                <a:grpSpLocks/>
              </p:cNvGrpSpPr>
              <p:nvPr/>
            </p:nvGrpSpPr>
            <p:grpSpPr bwMode="auto">
              <a:xfrm>
                <a:off x="5217" y="288"/>
                <a:ext cx="836" cy="288"/>
                <a:chOff x="5217" y="288"/>
                <a:chExt cx="836" cy="288"/>
              </a:xfrm>
            </p:grpSpPr>
            <p:sp>
              <p:nvSpPr>
                <p:cNvPr id="12416" name="Rectangle 40"/>
                <p:cNvSpPr>
                  <a:spLocks noChangeArrowheads="1"/>
                </p:cNvSpPr>
                <p:nvPr/>
              </p:nvSpPr>
              <p:spPr bwMode="auto">
                <a:xfrm>
                  <a:off x="5217" y="288"/>
                  <a:ext cx="8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100.00%</a:t>
                  </a:r>
                </a:p>
              </p:txBody>
            </p:sp>
            <p:sp>
              <p:nvSpPr>
                <p:cNvPr id="12417" name="Rectangle 41"/>
                <p:cNvSpPr>
                  <a:spLocks noChangeArrowheads="1"/>
                </p:cNvSpPr>
                <p:nvPr/>
              </p:nvSpPr>
              <p:spPr bwMode="auto">
                <a:xfrm>
                  <a:off x="5217" y="288"/>
                  <a:ext cx="83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08" name="Group 42"/>
              <p:cNvGrpSpPr>
                <a:grpSpLocks/>
              </p:cNvGrpSpPr>
              <p:nvPr/>
            </p:nvGrpSpPr>
            <p:grpSpPr bwMode="auto">
              <a:xfrm>
                <a:off x="0" y="576"/>
                <a:ext cx="1944" cy="288"/>
                <a:chOff x="0" y="576"/>
                <a:chExt cx="1944" cy="288"/>
              </a:xfrm>
            </p:grpSpPr>
            <p:sp>
              <p:nvSpPr>
                <p:cNvPr id="12414" name="Rectangle 43"/>
                <p:cNvSpPr>
                  <a:spLocks noChangeArrowheads="1"/>
                </p:cNvSpPr>
                <p:nvPr/>
              </p:nvSpPr>
              <p:spPr bwMode="auto">
                <a:xfrm>
                  <a:off x="0" y="576"/>
                  <a:ext cx="19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 function points</a:t>
                  </a:r>
                </a:p>
              </p:txBody>
            </p:sp>
            <p:sp>
              <p:nvSpPr>
                <p:cNvPr id="12415" name="Rectangle 44"/>
                <p:cNvSpPr>
                  <a:spLocks noChangeArrowheads="1"/>
                </p:cNvSpPr>
                <p:nvPr/>
              </p:nvSpPr>
              <p:spPr bwMode="auto">
                <a:xfrm>
                  <a:off x="0" y="576"/>
                  <a:ext cx="1944"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09" name="Group 45"/>
              <p:cNvGrpSpPr>
                <a:grpSpLocks/>
              </p:cNvGrpSpPr>
              <p:nvPr/>
            </p:nvGrpSpPr>
            <p:grpSpPr bwMode="auto">
              <a:xfrm>
                <a:off x="1944" y="576"/>
                <a:ext cx="708" cy="288"/>
                <a:chOff x="1944" y="576"/>
                <a:chExt cx="708" cy="288"/>
              </a:xfrm>
            </p:grpSpPr>
            <p:sp>
              <p:nvSpPr>
                <p:cNvPr id="12412" name="Rectangle 46"/>
                <p:cNvSpPr>
                  <a:spLocks noChangeArrowheads="1"/>
                </p:cNvSpPr>
                <p:nvPr/>
              </p:nvSpPr>
              <p:spPr bwMode="auto">
                <a:xfrm>
                  <a:off x="1944" y="576"/>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11.08%</a:t>
                  </a:r>
                </a:p>
              </p:txBody>
            </p:sp>
            <p:sp>
              <p:nvSpPr>
                <p:cNvPr id="12413" name="Rectangle 47"/>
                <p:cNvSpPr>
                  <a:spLocks noChangeArrowheads="1"/>
                </p:cNvSpPr>
                <p:nvPr/>
              </p:nvSpPr>
              <p:spPr bwMode="auto">
                <a:xfrm>
                  <a:off x="1944" y="576"/>
                  <a:ext cx="708"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10" name="Group 48"/>
              <p:cNvGrpSpPr>
                <a:grpSpLocks/>
              </p:cNvGrpSpPr>
              <p:nvPr/>
            </p:nvGrpSpPr>
            <p:grpSpPr bwMode="auto">
              <a:xfrm>
                <a:off x="2652" y="576"/>
                <a:ext cx="862" cy="288"/>
                <a:chOff x="2652" y="576"/>
                <a:chExt cx="862" cy="288"/>
              </a:xfrm>
            </p:grpSpPr>
            <p:sp>
              <p:nvSpPr>
                <p:cNvPr id="12410" name="Rectangle 49"/>
                <p:cNvSpPr>
                  <a:spLocks noChangeArrowheads="1"/>
                </p:cNvSpPr>
                <p:nvPr/>
              </p:nvSpPr>
              <p:spPr bwMode="auto">
                <a:xfrm>
                  <a:off x="2652" y="576"/>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81.25%</a:t>
                  </a:r>
                </a:p>
              </p:txBody>
            </p:sp>
            <p:sp>
              <p:nvSpPr>
                <p:cNvPr id="12411" name="Rectangle 50"/>
                <p:cNvSpPr>
                  <a:spLocks noChangeArrowheads="1"/>
                </p:cNvSpPr>
                <p:nvPr/>
              </p:nvSpPr>
              <p:spPr bwMode="auto">
                <a:xfrm>
                  <a:off x="2652" y="576"/>
                  <a:ext cx="862"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11" name="Group 51"/>
              <p:cNvGrpSpPr>
                <a:grpSpLocks/>
              </p:cNvGrpSpPr>
              <p:nvPr/>
            </p:nvGrpSpPr>
            <p:grpSpPr bwMode="auto">
              <a:xfrm>
                <a:off x="3514" y="576"/>
                <a:ext cx="777" cy="288"/>
                <a:chOff x="3514" y="576"/>
                <a:chExt cx="777" cy="288"/>
              </a:xfrm>
            </p:grpSpPr>
            <p:sp>
              <p:nvSpPr>
                <p:cNvPr id="12408" name="Rectangle 52"/>
                <p:cNvSpPr>
                  <a:spLocks noChangeArrowheads="1"/>
                </p:cNvSpPr>
                <p:nvPr/>
              </p:nvSpPr>
              <p:spPr bwMode="auto">
                <a:xfrm>
                  <a:off x="3514" y="576"/>
                  <a:ext cx="7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5.67%</a:t>
                  </a:r>
                </a:p>
              </p:txBody>
            </p:sp>
            <p:sp>
              <p:nvSpPr>
                <p:cNvPr id="12409" name="Rectangle 53"/>
                <p:cNvSpPr>
                  <a:spLocks noChangeArrowheads="1"/>
                </p:cNvSpPr>
                <p:nvPr/>
              </p:nvSpPr>
              <p:spPr bwMode="auto">
                <a:xfrm>
                  <a:off x="3514" y="576"/>
                  <a:ext cx="777"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12" name="Group 54"/>
              <p:cNvGrpSpPr>
                <a:grpSpLocks/>
              </p:cNvGrpSpPr>
              <p:nvPr/>
            </p:nvGrpSpPr>
            <p:grpSpPr bwMode="auto">
              <a:xfrm>
                <a:off x="4291" y="576"/>
                <a:ext cx="926" cy="288"/>
                <a:chOff x="4291" y="576"/>
                <a:chExt cx="926" cy="288"/>
              </a:xfrm>
            </p:grpSpPr>
            <p:sp>
              <p:nvSpPr>
                <p:cNvPr id="12406" name="Rectangle 55"/>
                <p:cNvSpPr>
                  <a:spLocks noChangeArrowheads="1"/>
                </p:cNvSpPr>
                <p:nvPr/>
              </p:nvSpPr>
              <p:spPr bwMode="auto">
                <a:xfrm>
                  <a:off x="4291" y="576"/>
                  <a:ext cx="9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2.00%</a:t>
                  </a:r>
                </a:p>
              </p:txBody>
            </p:sp>
            <p:sp>
              <p:nvSpPr>
                <p:cNvPr id="12407" name="Rectangle 56"/>
                <p:cNvSpPr>
                  <a:spLocks noChangeArrowheads="1"/>
                </p:cNvSpPr>
                <p:nvPr/>
              </p:nvSpPr>
              <p:spPr bwMode="auto">
                <a:xfrm>
                  <a:off x="4291" y="576"/>
                  <a:ext cx="92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13" name="Group 57"/>
              <p:cNvGrpSpPr>
                <a:grpSpLocks/>
              </p:cNvGrpSpPr>
              <p:nvPr/>
            </p:nvGrpSpPr>
            <p:grpSpPr bwMode="auto">
              <a:xfrm>
                <a:off x="5217" y="576"/>
                <a:ext cx="836" cy="288"/>
                <a:chOff x="5217" y="576"/>
                <a:chExt cx="836" cy="288"/>
              </a:xfrm>
            </p:grpSpPr>
            <p:sp>
              <p:nvSpPr>
                <p:cNvPr id="12404" name="Rectangle 58"/>
                <p:cNvSpPr>
                  <a:spLocks noChangeArrowheads="1"/>
                </p:cNvSpPr>
                <p:nvPr/>
              </p:nvSpPr>
              <p:spPr bwMode="auto">
                <a:xfrm>
                  <a:off x="5217" y="576"/>
                  <a:ext cx="8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100.00%</a:t>
                  </a:r>
                </a:p>
              </p:txBody>
            </p:sp>
            <p:sp>
              <p:nvSpPr>
                <p:cNvPr id="12405" name="Rectangle 59"/>
                <p:cNvSpPr>
                  <a:spLocks noChangeArrowheads="1"/>
                </p:cNvSpPr>
                <p:nvPr/>
              </p:nvSpPr>
              <p:spPr bwMode="auto">
                <a:xfrm>
                  <a:off x="5217" y="576"/>
                  <a:ext cx="83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14" name="Group 60"/>
              <p:cNvGrpSpPr>
                <a:grpSpLocks/>
              </p:cNvGrpSpPr>
              <p:nvPr/>
            </p:nvGrpSpPr>
            <p:grpSpPr bwMode="auto">
              <a:xfrm>
                <a:off x="0" y="864"/>
                <a:ext cx="1944" cy="288"/>
                <a:chOff x="0" y="864"/>
                <a:chExt cx="1944" cy="288"/>
              </a:xfrm>
            </p:grpSpPr>
            <p:sp>
              <p:nvSpPr>
                <p:cNvPr id="12402" name="Rectangle 61"/>
                <p:cNvSpPr>
                  <a:spLocks noChangeArrowheads="1"/>
                </p:cNvSpPr>
                <p:nvPr/>
              </p:nvSpPr>
              <p:spPr bwMode="auto">
                <a:xfrm>
                  <a:off x="0" y="864"/>
                  <a:ext cx="19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100 function points</a:t>
                  </a:r>
                </a:p>
              </p:txBody>
            </p:sp>
            <p:sp>
              <p:nvSpPr>
                <p:cNvPr id="12403" name="Rectangle 62"/>
                <p:cNvSpPr>
                  <a:spLocks noChangeArrowheads="1"/>
                </p:cNvSpPr>
                <p:nvPr/>
              </p:nvSpPr>
              <p:spPr bwMode="auto">
                <a:xfrm>
                  <a:off x="0" y="864"/>
                  <a:ext cx="1944"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15" name="Group 63"/>
              <p:cNvGrpSpPr>
                <a:grpSpLocks/>
              </p:cNvGrpSpPr>
              <p:nvPr/>
            </p:nvGrpSpPr>
            <p:grpSpPr bwMode="auto">
              <a:xfrm>
                <a:off x="1944" y="864"/>
                <a:ext cx="708" cy="288"/>
                <a:chOff x="1944" y="864"/>
                <a:chExt cx="708" cy="288"/>
              </a:xfrm>
            </p:grpSpPr>
            <p:sp>
              <p:nvSpPr>
                <p:cNvPr id="12400" name="Rectangle 64"/>
                <p:cNvSpPr>
                  <a:spLocks noChangeArrowheads="1"/>
                </p:cNvSpPr>
                <p:nvPr/>
              </p:nvSpPr>
              <p:spPr bwMode="auto">
                <a:xfrm>
                  <a:off x="1944" y="864"/>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6.06%</a:t>
                  </a:r>
                </a:p>
              </p:txBody>
            </p:sp>
            <p:sp>
              <p:nvSpPr>
                <p:cNvPr id="12401" name="Rectangle 65"/>
                <p:cNvSpPr>
                  <a:spLocks noChangeArrowheads="1"/>
                </p:cNvSpPr>
                <p:nvPr/>
              </p:nvSpPr>
              <p:spPr bwMode="auto">
                <a:xfrm>
                  <a:off x="1944" y="864"/>
                  <a:ext cx="708"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16" name="Group 66"/>
              <p:cNvGrpSpPr>
                <a:grpSpLocks/>
              </p:cNvGrpSpPr>
              <p:nvPr/>
            </p:nvGrpSpPr>
            <p:grpSpPr bwMode="auto">
              <a:xfrm>
                <a:off x="2652" y="864"/>
                <a:ext cx="862" cy="288"/>
                <a:chOff x="2652" y="864"/>
                <a:chExt cx="862" cy="288"/>
              </a:xfrm>
            </p:grpSpPr>
            <p:sp>
              <p:nvSpPr>
                <p:cNvPr id="12398" name="Rectangle 67"/>
                <p:cNvSpPr>
                  <a:spLocks noChangeArrowheads="1"/>
                </p:cNvSpPr>
                <p:nvPr/>
              </p:nvSpPr>
              <p:spPr bwMode="auto">
                <a:xfrm>
                  <a:off x="2652" y="864"/>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74.77%</a:t>
                  </a:r>
                </a:p>
              </p:txBody>
            </p:sp>
            <p:sp>
              <p:nvSpPr>
                <p:cNvPr id="12399" name="Rectangle 68"/>
                <p:cNvSpPr>
                  <a:spLocks noChangeArrowheads="1"/>
                </p:cNvSpPr>
                <p:nvPr/>
              </p:nvSpPr>
              <p:spPr bwMode="auto">
                <a:xfrm>
                  <a:off x="2652" y="864"/>
                  <a:ext cx="862"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17" name="Group 69"/>
              <p:cNvGrpSpPr>
                <a:grpSpLocks/>
              </p:cNvGrpSpPr>
              <p:nvPr/>
            </p:nvGrpSpPr>
            <p:grpSpPr bwMode="auto">
              <a:xfrm>
                <a:off x="3514" y="864"/>
                <a:ext cx="777" cy="288"/>
                <a:chOff x="3514" y="864"/>
                <a:chExt cx="777" cy="288"/>
              </a:xfrm>
            </p:grpSpPr>
            <p:sp>
              <p:nvSpPr>
                <p:cNvPr id="12396" name="Rectangle 70"/>
                <p:cNvSpPr>
                  <a:spLocks noChangeArrowheads="1"/>
                </p:cNvSpPr>
                <p:nvPr/>
              </p:nvSpPr>
              <p:spPr bwMode="auto">
                <a:xfrm>
                  <a:off x="3514" y="864"/>
                  <a:ext cx="7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11.83%</a:t>
                  </a:r>
                </a:p>
              </p:txBody>
            </p:sp>
            <p:sp>
              <p:nvSpPr>
                <p:cNvPr id="12397" name="Rectangle 71"/>
                <p:cNvSpPr>
                  <a:spLocks noChangeArrowheads="1"/>
                </p:cNvSpPr>
                <p:nvPr/>
              </p:nvSpPr>
              <p:spPr bwMode="auto">
                <a:xfrm>
                  <a:off x="3514" y="864"/>
                  <a:ext cx="777"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18" name="Group 72"/>
              <p:cNvGrpSpPr>
                <a:grpSpLocks/>
              </p:cNvGrpSpPr>
              <p:nvPr/>
            </p:nvGrpSpPr>
            <p:grpSpPr bwMode="auto">
              <a:xfrm>
                <a:off x="4291" y="864"/>
                <a:ext cx="926" cy="288"/>
                <a:chOff x="4291" y="864"/>
                <a:chExt cx="926" cy="288"/>
              </a:xfrm>
            </p:grpSpPr>
            <p:sp>
              <p:nvSpPr>
                <p:cNvPr id="12394" name="Rectangle 73"/>
                <p:cNvSpPr>
                  <a:spLocks noChangeArrowheads="1"/>
                </p:cNvSpPr>
                <p:nvPr/>
              </p:nvSpPr>
              <p:spPr bwMode="auto">
                <a:xfrm>
                  <a:off x="4291" y="864"/>
                  <a:ext cx="9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7.33%</a:t>
                  </a:r>
                </a:p>
              </p:txBody>
            </p:sp>
            <p:sp>
              <p:nvSpPr>
                <p:cNvPr id="12395" name="Rectangle 74"/>
                <p:cNvSpPr>
                  <a:spLocks noChangeArrowheads="1"/>
                </p:cNvSpPr>
                <p:nvPr/>
              </p:nvSpPr>
              <p:spPr bwMode="auto">
                <a:xfrm>
                  <a:off x="4291" y="864"/>
                  <a:ext cx="92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19" name="Group 75"/>
              <p:cNvGrpSpPr>
                <a:grpSpLocks/>
              </p:cNvGrpSpPr>
              <p:nvPr/>
            </p:nvGrpSpPr>
            <p:grpSpPr bwMode="auto">
              <a:xfrm>
                <a:off x="5217" y="864"/>
                <a:ext cx="836" cy="288"/>
                <a:chOff x="5217" y="864"/>
                <a:chExt cx="836" cy="288"/>
              </a:xfrm>
            </p:grpSpPr>
            <p:sp>
              <p:nvSpPr>
                <p:cNvPr id="12392" name="Rectangle 76"/>
                <p:cNvSpPr>
                  <a:spLocks noChangeArrowheads="1"/>
                </p:cNvSpPr>
                <p:nvPr/>
              </p:nvSpPr>
              <p:spPr bwMode="auto">
                <a:xfrm>
                  <a:off x="5217" y="864"/>
                  <a:ext cx="8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100.00%</a:t>
                  </a:r>
                </a:p>
              </p:txBody>
            </p:sp>
            <p:sp>
              <p:nvSpPr>
                <p:cNvPr id="12393" name="Rectangle 77"/>
                <p:cNvSpPr>
                  <a:spLocks noChangeArrowheads="1"/>
                </p:cNvSpPr>
                <p:nvPr/>
              </p:nvSpPr>
              <p:spPr bwMode="auto">
                <a:xfrm>
                  <a:off x="5217" y="864"/>
                  <a:ext cx="83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20" name="Group 78"/>
              <p:cNvGrpSpPr>
                <a:grpSpLocks/>
              </p:cNvGrpSpPr>
              <p:nvPr/>
            </p:nvGrpSpPr>
            <p:grpSpPr bwMode="auto">
              <a:xfrm>
                <a:off x="0" y="1152"/>
                <a:ext cx="1944" cy="288"/>
                <a:chOff x="0" y="1152"/>
                <a:chExt cx="1944" cy="288"/>
              </a:xfrm>
            </p:grpSpPr>
            <p:sp>
              <p:nvSpPr>
                <p:cNvPr id="12390" name="Rectangle 79"/>
                <p:cNvSpPr>
                  <a:spLocks noChangeArrowheads="1"/>
                </p:cNvSpPr>
                <p:nvPr/>
              </p:nvSpPr>
              <p:spPr bwMode="auto">
                <a:xfrm>
                  <a:off x="0" y="1152"/>
                  <a:ext cx="19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1,000 function points</a:t>
                  </a:r>
                </a:p>
              </p:txBody>
            </p:sp>
            <p:sp>
              <p:nvSpPr>
                <p:cNvPr id="12391" name="Rectangle 80"/>
                <p:cNvSpPr>
                  <a:spLocks noChangeArrowheads="1"/>
                </p:cNvSpPr>
                <p:nvPr/>
              </p:nvSpPr>
              <p:spPr bwMode="auto">
                <a:xfrm>
                  <a:off x="0" y="1152"/>
                  <a:ext cx="1944"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21" name="Group 81"/>
              <p:cNvGrpSpPr>
                <a:grpSpLocks/>
              </p:cNvGrpSpPr>
              <p:nvPr/>
            </p:nvGrpSpPr>
            <p:grpSpPr bwMode="auto">
              <a:xfrm>
                <a:off x="1944" y="1152"/>
                <a:ext cx="708" cy="288"/>
                <a:chOff x="1944" y="1152"/>
                <a:chExt cx="708" cy="288"/>
              </a:xfrm>
            </p:grpSpPr>
            <p:sp>
              <p:nvSpPr>
                <p:cNvPr id="12388" name="Rectangle 82"/>
                <p:cNvSpPr>
                  <a:spLocks noChangeArrowheads="1"/>
                </p:cNvSpPr>
                <p:nvPr/>
              </p:nvSpPr>
              <p:spPr bwMode="auto">
                <a:xfrm>
                  <a:off x="1944" y="1152"/>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1.24%</a:t>
                  </a:r>
                </a:p>
              </p:txBody>
            </p:sp>
            <p:sp>
              <p:nvSpPr>
                <p:cNvPr id="12389" name="Rectangle 83"/>
                <p:cNvSpPr>
                  <a:spLocks noChangeArrowheads="1"/>
                </p:cNvSpPr>
                <p:nvPr/>
              </p:nvSpPr>
              <p:spPr bwMode="auto">
                <a:xfrm>
                  <a:off x="1944" y="1152"/>
                  <a:ext cx="708"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22" name="Group 84"/>
              <p:cNvGrpSpPr>
                <a:grpSpLocks/>
              </p:cNvGrpSpPr>
              <p:nvPr/>
            </p:nvGrpSpPr>
            <p:grpSpPr bwMode="auto">
              <a:xfrm>
                <a:off x="2652" y="1152"/>
                <a:ext cx="862" cy="288"/>
                <a:chOff x="2652" y="1152"/>
                <a:chExt cx="862" cy="288"/>
              </a:xfrm>
            </p:grpSpPr>
            <p:sp>
              <p:nvSpPr>
                <p:cNvPr id="12386" name="Rectangle 85"/>
                <p:cNvSpPr>
                  <a:spLocks noChangeArrowheads="1"/>
                </p:cNvSpPr>
                <p:nvPr/>
              </p:nvSpPr>
              <p:spPr bwMode="auto">
                <a:xfrm>
                  <a:off x="2652" y="1152"/>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60.76%</a:t>
                  </a:r>
                </a:p>
              </p:txBody>
            </p:sp>
            <p:sp>
              <p:nvSpPr>
                <p:cNvPr id="12387" name="Rectangle 86"/>
                <p:cNvSpPr>
                  <a:spLocks noChangeArrowheads="1"/>
                </p:cNvSpPr>
                <p:nvPr/>
              </p:nvSpPr>
              <p:spPr bwMode="auto">
                <a:xfrm>
                  <a:off x="2652" y="1152"/>
                  <a:ext cx="862"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23" name="Group 87"/>
              <p:cNvGrpSpPr>
                <a:grpSpLocks/>
              </p:cNvGrpSpPr>
              <p:nvPr/>
            </p:nvGrpSpPr>
            <p:grpSpPr bwMode="auto">
              <a:xfrm>
                <a:off x="3514" y="1152"/>
                <a:ext cx="777" cy="288"/>
                <a:chOff x="3514" y="1152"/>
                <a:chExt cx="777" cy="288"/>
              </a:xfrm>
            </p:grpSpPr>
            <p:sp>
              <p:nvSpPr>
                <p:cNvPr id="12384" name="Rectangle 88"/>
                <p:cNvSpPr>
                  <a:spLocks noChangeArrowheads="1"/>
                </p:cNvSpPr>
                <p:nvPr/>
              </p:nvSpPr>
              <p:spPr bwMode="auto">
                <a:xfrm>
                  <a:off x="3514" y="1152"/>
                  <a:ext cx="7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17.67%</a:t>
                  </a:r>
                </a:p>
              </p:txBody>
            </p:sp>
            <p:sp>
              <p:nvSpPr>
                <p:cNvPr id="12385" name="Rectangle 89"/>
                <p:cNvSpPr>
                  <a:spLocks noChangeArrowheads="1"/>
                </p:cNvSpPr>
                <p:nvPr/>
              </p:nvSpPr>
              <p:spPr bwMode="auto">
                <a:xfrm>
                  <a:off x="3514" y="1152"/>
                  <a:ext cx="777"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24" name="Group 90"/>
              <p:cNvGrpSpPr>
                <a:grpSpLocks/>
              </p:cNvGrpSpPr>
              <p:nvPr/>
            </p:nvGrpSpPr>
            <p:grpSpPr bwMode="auto">
              <a:xfrm>
                <a:off x="4291" y="1152"/>
                <a:ext cx="926" cy="288"/>
                <a:chOff x="4291" y="1152"/>
                <a:chExt cx="926" cy="288"/>
              </a:xfrm>
            </p:grpSpPr>
            <p:sp>
              <p:nvSpPr>
                <p:cNvPr id="12382" name="Rectangle 91"/>
                <p:cNvSpPr>
                  <a:spLocks noChangeArrowheads="1"/>
                </p:cNvSpPr>
                <p:nvPr/>
              </p:nvSpPr>
              <p:spPr bwMode="auto">
                <a:xfrm>
                  <a:off x="4291" y="1152"/>
                  <a:ext cx="9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20.33%</a:t>
                  </a:r>
                </a:p>
              </p:txBody>
            </p:sp>
            <p:sp>
              <p:nvSpPr>
                <p:cNvPr id="12383" name="Rectangle 92"/>
                <p:cNvSpPr>
                  <a:spLocks noChangeArrowheads="1"/>
                </p:cNvSpPr>
                <p:nvPr/>
              </p:nvSpPr>
              <p:spPr bwMode="auto">
                <a:xfrm>
                  <a:off x="4291" y="1152"/>
                  <a:ext cx="92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25" name="Group 93"/>
              <p:cNvGrpSpPr>
                <a:grpSpLocks/>
              </p:cNvGrpSpPr>
              <p:nvPr/>
            </p:nvGrpSpPr>
            <p:grpSpPr bwMode="auto">
              <a:xfrm>
                <a:off x="5217" y="1152"/>
                <a:ext cx="836" cy="288"/>
                <a:chOff x="5217" y="1152"/>
                <a:chExt cx="836" cy="288"/>
              </a:xfrm>
            </p:grpSpPr>
            <p:sp>
              <p:nvSpPr>
                <p:cNvPr id="12380" name="Rectangle 94"/>
                <p:cNvSpPr>
                  <a:spLocks noChangeArrowheads="1"/>
                </p:cNvSpPr>
                <p:nvPr/>
              </p:nvSpPr>
              <p:spPr bwMode="auto">
                <a:xfrm>
                  <a:off x="5217" y="1152"/>
                  <a:ext cx="8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100.00%</a:t>
                  </a:r>
                </a:p>
              </p:txBody>
            </p:sp>
            <p:sp>
              <p:nvSpPr>
                <p:cNvPr id="12381" name="Rectangle 95"/>
                <p:cNvSpPr>
                  <a:spLocks noChangeArrowheads="1"/>
                </p:cNvSpPr>
                <p:nvPr/>
              </p:nvSpPr>
              <p:spPr bwMode="auto">
                <a:xfrm>
                  <a:off x="5217" y="1152"/>
                  <a:ext cx="83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26" name="Group 96"/>
              <p:cNvGrpSpPr>
                <a:grpSpLocks/>
              </p:cNvGrpSpPr>
              <p:nvPr/>
            </p:nvGrpSpPr>
            <p:grpSpPr bwMode="auto">
              <a:xfrm>
                <a:off x="0" y="1440"/>
                <a:ext cx="1944" cy="288"/>
                <a:chOff x="0" y="1440"/>
                <a:chExt cx="1944" cy="288"/>
              </a:xfrm>
            </p:grpSpPr>
            <p:sp>
              <p:nvSpPr>
                <p:cNvPr id="12378" name="Rectangle 97"/>
                <p:cNvSpPr>
                  <a:spLocks noChangeArrowheads="1"/>
                </p:cNvSpPr>
                <p:nvPr/>
              </p:nvSpPr>
              <p:spPr bwMode="auto">
                <a:xfrm>
                  <a:off x="0" y="1440"/>
                  <a:ext cx="19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10,000 function points</a:t>
                  </a:r>
                </a:p>
              </p:txBody>
            </p:sp>
            <p:sp>
              <p:nvSpPr>
                <p:cNvPr id="12379" name="Rectangle 98"/>
                <p:cNvSpPr>
                  <a:spLocks noChangeArrowheads="1"/>
                </p:cNvSpPr>
                <p:nvPr/>
              </p:nvSpPr>
              <p:spPr bwMode="auto">
                <a:xfrm>
                  <a:off x="0" y="1440"/>
                  <a:ext cx="1944"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27" name="Group 99"/>
              <p:cNvGrpSpPr>
                <a:grpSpLocks/>
              </p:cNvGrpSpPr>
              <p:nvPr/>
            </p:nvGrpSpPr>
            <p:grpSpPr bwMode="auto">
              <a:xfrm>
                <a:off x="1944" y="1440"/>
                <a:ext cx="708" cy="288"/>
                <a:chOff x="1944" y="1440"/>
                <a:chExt cx="708" cy="288"/>
              </a:xfrm>
            </p:grpSpPr>
            <p:sp>
              <p:nvSpPr>
                <p:cNvPr id="12376" name="Rectangle 100"/>
                <p:cNvSpPr>
                  <a:spLocks noChangeArrowheads="1"/>
                </p:cNvSpPr>
                <p:nvPr/>
              </p:nvSpPr>
              <p:spPr bwMode="auto">
                <a:xfrm>
                  <a:off x="1944" y="1440"/>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0.14%</a:t>
                  </a:r>
                </a:p>
              </p:txBody>
            </p:sp>
            <p:sp>
              <p:nvSpPr>
                <p:cNvPr id="12377" name="Rectangle 101"/>
                <p:cNvSpPr>
                  <a:spLocks noChangeArrowheads="1"/>
                </p:cNvSpPr>
                <p:nvPr/>
              </p:nvSpPr>
              <p:spPr bwMode="auto">
                <a:xfrm>
                  <a:off x="1944" y="1440"/>
                  <a:ext cx="708"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28" name="Group 102"/>
              <p:cNvGrpSpPr>
                <a:grpSpLocks/>
              </p:cNvGrpSpPr>
              <p:nvPr/>
            </p:nvGrpSpPr>
            <p:grpSpPr bwMode="auto">
              <a:xfrm>
                <a:off x="2652" y="1440"/>
                <a:ext cx="862" cy="288"/>
                <a:chOff x="2652" y="1440"/>
                <a:chExt cx="862" cy="288"/>
              </a:xfrm>
            </p:grpSpPr>
            <p:sp>
              <p:nvSpPr>
                <p:cNvPr id="12374" name="Rectangle 103"/>
                <p:cNvSpPr>
                  <a:spLocks noChangeArrowheads="1"/>
                </p:cNvSpPr>
                <p:nvPr/>
              </p:nvSpPr>
              <p:spPr bwMode="auto">
                <a:xfrm>
                  <a:off x="2652" y="1440"/>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28.00%</a:t>
                  </a:r>
                </a:p>
              </p:txBody>
            </p:sp>
            <p:sp>
              <p:nvSpPr>
                <p:cNvPr id="12375" name="Rectangle 104"/>
                <p:cNvSpPr>
                  <a:spLocks noChangeArrowheads="1"/>
                </p:cNvSpPr>
                <p:nvPr/>
              </p:nvSpPr>
              <p:spPr bwMode="auto">
                <a:xfrm>
                  <a:off x="2652" y="1440"/>
                  <a:ext cx="862"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29" name="Group 105"/>
              <p:cNvGrpSpPr>
                <a:grpSpLocks/>
              </p:cNvGrpSpPr>
              <p:nvPr/>
            </p:nvGrpSpPr>
            <p:grpSpPr bwMode="auto">
              <a:xfrm>
                <a:off x="3514" y="1440"/>
                <a:ext cx="777" cy="288"/>
                <a:chOff x="3514" y="1440"/>
                <a:chExt cx="777" cy="288"/>
              </a:xfrm>
            </p:grpSpPr>
            <p:sp>
              <p:nvSpPr>
                <p:cNvPr id="12372" name="Rectangle 106"/>
                <p:cNvSpPr>
                  <a:spLocks noChangeArrowheads="1"/>
                </p:cNvSpPr>
                <p:nvPr/>
              </p:nvSpPr>
              <p:spPr bwMode="auto">
                <a:xfrm>
                  <a:off x="3514" y="1440"/>
                  <a:ext cx="7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23.83%</a:t>
                  </a:r>
                </a:p>
              </p:txBody>
            </p:sp>
            <p:sp>
              <p:nvSpPr>
                <p:cNvPr id="12373" name="Rectangle 107"/>
                <p:cNvSpPr>
                  <a:spLocks noChangeArrowheads="1"/>
                </p:cNvSpPr>
                <p:nvPr/>
              </p:nvSpPr>
              <p:spPr bwMode="auto">
                <a:xfrm>
                  <a:off x="3514" y="1440"/>
                  <a:ext cx="777"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30" name="Group 108"/>
              <p:cNvGrpSpPr>
                <a:grpSpLocks/>
              </p:cNvGrpSpPr>
              <p:nvPr/>
            </p:nvGrpSpPr>
            <p:grpSpPr bwMode="auto">
              <a:xfrm>
                <a:off x="4291" y="1440"/>
                <a:ext cx="926" cy="288"/>
                <a:chOff x="4291" y="1440"/>
                <a:chExt cx="926" cy="288"/>
              </a:xfrm>
            </p:grpSpPr>
            <p:sp>
              <p:nvSpPr>
                <p:cNvPr id="12370" name="Rectangle 109"/>
                <p:cNvSpPr>
                  <a:spLocks noChangeArrowheads="1"/>
                </p:cNvSpPr>
                <p:nvPr/>
              </p:nvSpPr>
              <p:spPr bwMode="auto">
                <a:xfrm>
                  <a:off x="4291" y="1440"/>
                  <a:ext cx="9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48.00%</a:t>
                  </a:r>
                </a:p>
              </p:txBody>
            </p:sp>
            <p:sp>
              <p:nvSpPr>
                <p:cNvPr id="12371" name="Rectangle 110"/>
                <p:cNvSpPr>
                  <a:spLocks noChangeArrowheads="1"/>
                </p:cNvSpPr>
                <p:nvPr/>
              </p:nvSpPr>
              <p:spPr bwMode="auto">
                <a:xfrm>
                  <a:off x="4291" y="1440"/>
                  <a:ext cx="92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31" name="Group 111"/>
              <p:cNvGrpSpPr>
                <a:grpSpLocks/>
              </p:cNvGrpSpPr>
              <p:nvPr/>
            </p:nvGrpSpPr>
            <p:grpSpPr bwMode="auto">
              <a:xfrm>
                <a:off x="5217" y="1440"/>
                <a:ext cx="836" cy="288"/>
                <a:chOff x="5217" y="1440"/>
                <a:chExt cx="836" cy="288"/>
              </a:xfrm>
            </p:grpSpPr>
            <p:sp>
              <p:nvSpPr>
                <p:cNvPr id="12368" name="Rectangle 112"/>
                <p:cNvSpPr>
                  <a:spLocks noChangeArrowheads="1"/>
                </p:cNvSpPr>
                <p:nvPr/>
              </p:nvSpPr>
              <p:spPr bwMode="auto">
                <a:xfrm>
                  <a:off x="5217" y="1440"/>
                  <a:ext cx="8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100.00%</a:t>
                  </a:r>
                </a:p>
              </p:txBody>
            </p:sp>
            <p:sp>
              <p:nvSpPr>
                <p:cNvPr id="12369" name="Rectangle 113"/>
                <p:cNvSpPr>
                  <a:spLocks noChangeArrowheads="1"/>
                </p:cNvSpPr>
                <p:nvPr/>
              </p:nvSpPr>
              <p:spPr bwMode="auto">
                <a:xfrm>
                  <a:off x="5217" y="1440"/>
                  <a:ext cx="83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32" name="Group 114"/>
              <p:cNvGrpSpPr>
                <a:grpSpLocks/>
              </p:cNvGrpSpPr>
              <p:nvPr/>
            </p:nvGrpSpPr>
            <p:grpSpPr bwMode="auto">
              <a:xfrm>
                <a:off x="0" y="1728"/>
                <a:ext cx="1944" cy="288"/>
                <a:chOff x="0" y="1728"/>
                <a:chExt cx="1944" cy="288"/>
              </a:xfrm>
            </p:grpSpPr>
            <p:sp>
              <p:nvSpPr>
                <p:cNvPr id="12366" name="Rectangle 115"/>
                <p:cNvSpPr>
                  <a:spLocks noChangeArrowheads="1"/>
                </p:cNvSpPr>
                <p:nvPr/>
              </p:nvSpPr>
              <p:spPr bwMode="auto">
                <a:xfrm>
                  <a:off x="0" y="1728"/>
                  <a:ext cx="19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100,000 function points</a:t>
                  </a:r>
                </a:p>
              </p:txBody>
            </p:sp>
            <p:sp>
              <p:nvSpPr>
                <p:cNvPr id="12367" name="Rectangle 116"/>
                <p:cNvSpPr>
                  <a:spLocks noChangeArrowheads="1"/>
                </p:cNvSpPr>
                <p:nvPr/>
              </p:nvSpPr>
              <p:spPr bwMode="auto">
                <a:xfrm>
                  <a:off x="0" y="1728"/>
                  <a:ext cx="1944"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33" name="Group 117"/>
              <p:cNvGrpSpPr>
                <a:grpSpLocks/>
              </p:cNvGrpSpPr>
              <p:nvPr/>
            </p:nvGrpSpPr>
            <p:grpSpPr bwMode="auto">
              <a:xfrm>
                <a:off x="1944" y="1728"/>
                <a:ext cx="708" cy="288"/>
                <a:chOff x="1944" y="1728"/>
                <a:chExt cx="708" cy="288"/>
              </a:xfrm>
            </p:grpSpPr>
            <p:sp>
              <p:nvSpPr>
                <p:cNvPr id="12364" name="Rectangle 118"/>
                <p:cNvSpPr>
                  <a:spLocks noChangeArrowheads="1"/>
                </p:cNvSpPr>
                <p:nvPr/>
              </p:nvSpPr>
              <p:spPr bwMode="auto">
                <a:xfrm>
                  <a:off x="1944" y="1728"/>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0.00%</a:t>
                  </a:r>
                </a:p>
              </p:txBody>
            </p:sp>
            <p:sp>
              <p:nvSpPr>
                <p:cNvPr id="12365" name="Rectangle 119"/>
                <p:cNvSpPr>
                  <a:spLocks noChangeArrowheads="1"/>
                </p:cNvSpPr>
                <p:nvPr/>
              </p:nvSpPr>
              <p:spPr bwMode="auto">
                <a:xfrm>
                  <a:off x="1944" y="1728"/>
                  <a:ext cx="708"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34" name="Group 120"/>
              <p:cNvGrpSpPr>
                <a:grpSpLocks/>
              </p:cNvGrpSpPr>
              <p:nvPr/>
            </p:nvGrpSpPr>
            <p:grpSpPr bwMode="auto">
              <a:xfrm>
                <a:off x="2652" y="1728"/>
                <a:ext cx="862" cy="288"/>
                <a:chOff x="2652" y="1728"/>
                <a:chExt cx="862" cy="288"/>
              </a:xfrm>
            </p:grpSpPr>
            <p:sp>
              <p:nvSpPr>
                <p:cNvPr id="12362" name="Rectangle 121"/>
                <p:cNvSpPr>
                  <a:spLocks noChangeArrowheads="1"/>
                </p:cNvSpPr>
                <p:nvPr/>
              </p:nvSpPr>
              <p:spPr bwMode="auto">
                <a:xfrm>
                  <a:off x="2652" y="1728"/>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13.67%</a:t>
                  </a:r>
                </a:p>
              </p:txBody>
            </p:sp>
            <p:sp>
              <p:nvSpPr>
                <p:cNvPr id="12363" name="Rectangle 122"/>
                <p:cNvSpPr>
                  <a:spLocks noChangeArrowheads="1"/>
                </p:cNvSpPr>
                <p:nvPr/>
              </p:nvSpPr>
              <p:spPr bwMode="auto">
                <a:xfrm>
                  <a:off x="2652" y="1728"/>
                  <a:ext cx="862"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35" name="Group 123"/>
              <p:cNvGrpSpPr>
                <a:grpSpLocks/>
              </p:cNvGrpSpPr>
              <p:nvPr/>
            </p:nvGrpSpPr>
            <p:grpSpPr bwMode="auto">
              <a:xfrm>
                <a:off x="3514" y="1728"/>
                <a:ext cx="777" cy="288"/>
                <a:chOff x="3514" y="1728"/>
                <a:chExt cx="777" cy="288"/>
              </a:xfrm>
            </p:grpSpPr>
            <p:sp>
              <p:nvSpPr>
                <p:cNvPr id="12360" name="Rectangle 124"/>
                <p:cNvSpPr>
                  <a:spLocks noChangeArrowheads="1"/>
                </p:cNvSpPr>
                <p:nvPr/>
              </p:nvSpPr>
              <p:spPr bwMode="auto">
                <a:xfrm>
                  <a:off x="3514" y="1728"/>
                  <a:ext cx="7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21.33%</a:t>
                  </a:r>
                </a:p>
              </p:txBody>
            </p:sp>
            <p:sp>
              <p:nvSpPr>
                <p:cNvPr id="12361" name="Rectangle 125"/>
                <p:cNvSpPr>
                  <a:spLocks noChangeArrowheads="1"/>
                </p:cNvSpPr>
                <p:nvPr/>
              </p:nvSpPr>
              <p:spPr bwMode="auto">
                <a:xfrm>
                  <a:off x="3514" y="1728"/>
                  <a:ext cx="777"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36" name="Group 126"/>
              <p:cNvGrpSpPr>
                <a:grpSpLocks/>
              </p:cNvGrpSpPr>
              <p:nvPr/>
            </p:nvGrpSpPr>
            <p:grpSpPr bwMode="auto">
              <a:xfrm>
                <a:off x="4291" y="1728"/>
                <a:ext cx="926" cy="288"/>
                <a:chOff x="4291" y="1728"/>
                <a:chExt cx="926" cy="288"/>
              </a:xfrm>
            </p:grpSpPr>
            <p:sp>
              <p:nvSpPr>
                <p:cNvPr id="12358" name="Rectangle 127"/>
                <p:cNvSpPr>
                  <a:spLocks noChangeArrowheads="1"/>
                </p:cNvSpPr>
                <p:nvPr/>
              </p:nvSpPr>
              <p:spPr bwMode="auto">
                <a:xfrm>
                  <a:off x="4291" y="1728"/>
                  <a:ext cx="9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ea typeface="ＭＳ Ｐゴシック" pitchFamily="30" charset="-128"/>
                    </a:rPr>
                    <a:t>65.00%</a:t>
                  </a:r>
                </a:p>
              </p:txBody>
            </p:sp>
            <p:sp>
              <p:nvSpPr>
                <p:cNvPr id="12359" name="Rectangle 128"/>
                <p:cNvSpPr>
                  <a:spLocks noChangeArrowheads="1"/>
                </p:cNvSpPr>
                <p:nvPr/>
              </p:nvSpPr>
              <p:spPr bwMode="auto">
                <a:xfrm>
                  <a:off x="4291" y="1728"/>
                  <a:ext cx="92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37" name="Group 129"/>
              <p:cNvGrpSpPr>
                <a:grpSpLocks/>
              </p:cNvGrpSpPr>
              <p:nvPr/>
            </p:nvGrpSpPr>
            <p:grpSpPr bwMode="auto">
              <a:xfrm>
                <a:off x="5217" y="1728"/>
                <a:ext cx="836" cy="288"/>
                <a:chOff x="5217" y="1728"/>
                <a:chExt cx="836" cy="288"/>
              </a:xfrm>
            </p:grpSpPr>
            <p:sp>
              <p:nvSpPr>
                <p:cNvPr id="12356" name="Rectangle 130"/>
                <p:cNvSpPr>
                  <a:spLocks noChangeArrowheads="1"/>
                </p:cNvSpPr>
                <p:nvPr/>
              </p:nvSpPr>
              <p:spPr bwMode="auto">
                <a:xfrm>
                  <a:off x="5217" y="1728"/>
                  <a:ext cx="8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100.00%</a:t>
                  </a:r>
                </a:p>
              </p:txBody>
            </p:sp>
            <p:sp>
              <p:nvSpPr>
                <p:cNvPr id="12357" name="Rectangle 131"/>
                <p:cNvSpPr>
                  <a:spLocks noChangeArrowheads="1"/>
                </p:cNvSpPr>
                <p:nvPr/>
              </p:nvSpPr>
              <p:spPr bwMode="auto">
                <a:xfrm>
                  <a:off x="5217" y="1728"/>
                  <a:ext cx="83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38" name="Group 132"/>
              <p:cNvGrpSpPr>
                <a:grpSpLocks/>
              </p:cNvGrpSpPr>
              <p:nvPr/>
            </p:nvGrpSpPr>
            <p:grpSpPr bwMode="auto">
              <a:xfrm>
                <a:off x="0" y="2016"/>
                <a:ext cx="1944" cy="288"/>
                <a:chOff x="0" y="2016"/>
                <a:chExt cx="1944" cy="288"/>
              </a:xfrm>
            </p:grpSpPr>
            <p:sp>
              <p:nvSpPr>
                <p:cNvPr id="12354" name="Rectangle 133"/>
                <p:cNvSpPr>
                  <a:spLocks noChangeArrowheads="1"/>
                </p:cNvSpPr>
                <p:nvPr/>
              </p:nvSpPr>
              <p:spPr bwMode="auto">
                <a:xfrm>
                  <a:off x="0" y="2016"/>
                  <a:ext cx="19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Average</a:t>
                  </a:r>
                </a:p>
              </p:txBody>
            </p:sp>
            <p:sp>
              <p:nvSpPr>
                <p:cNvPr id="12355" name="Rectangle 134"/>
                <p:cNvSpPr>
                  <a:spLocks noChangeArrowheads="1"/>
                </p:cNvSpPr>
                <p:nvPr/>
              </p:nvSpPr>
              <p:spPr bwMode="auto">
                <a:xfrm>
                  <a:off x="0" y="2016"/>
                  <a:ext cx="1944"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39" name="Group 135"/>
              <p:cNvGrpSpPr>
                <a:grpSpLocks/>
              </p:cNvGrpSpPr>
              <p:nvPr/>
            </p:nvGrpSpPr>
            <p:grpSpPr bwMode="auto">
              <a:xfrm>
                <a:off x="1944" y="2016"/>
                <a:ext cx="708" cy="288"/>
                <a:chOff x="1944" y="2016"/>
                <a:chExt cx="708" cy="288"/>
              </a:xfrm>
            </p:grpSpPr>
            <p:sp>
              <p:nvSpPr>
                <p:cNvPr id="12352" name="Rectangle 136"/>
                <p:cNvSpPr>
                  <a:spLocks noChangeArrowheads="1"/>
                </p:cNvSpPr>
                <p:nvPr/>
              </p:nvSpPr>
              <p:spPr bwMode="auto">
                <a:xfrm>
                  <a:off x="1944" y="2016"/>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5.53%</a:t>
                  </a:r>
                </a:p>
              </p:txBody>
            </p:sp>
            <p:sp>
              <p:nvSpPr>
                <p:cNvPr id="12353" name="Rectangle 137"/>
                <p:cNvSpPr>
                  <a:spLocks noChangeArrowheads="1"/>
                </p:cNvSpPr>
                <p:nvPr/>
              </p:nvSpPr>
              <p:spPr bwMode="auto">
                <a:xfrm>
                  <a:off x="1944" y="2016"/>
                  <a:ext cx="708"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40" name="Group 138"/>
              <p:cNvGrpSpPr>
                <a:grpSpLocks/>
              </p:cNvGrpSpPr>
              <p:nvPr/>
            </p:nvGrpSpPr>
            <p:grpSpPr bwMode="auto">
              <a:xfrm>
                <a:off x="2652" y="2016"/>
                <a:ext cx="862" cy="288"/>
                <a:chOff x="2652" y="2016"/>
                <a:chExt cx="862" cy="288"/>
              </a:xfrm>
            </p:grpSpPr>
            <p:sp>
              <p:nvSpPr>
                <p:cNvPr id="12350" name="Rectangle 139"/>
                <p:cNvSpPr>
                  <a:spLocks noChangeArrowheads="1"/>
                </p:cNvSpPr>
                <p:nvPr/>
              </p:nvSpPr>
              <p:spPr bwMode="auto">
                <a:xfrm>
                  <a:off x="2652" y="2016"/>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56.94%</a:t>
                  </a:r>
                </a:p>
              </p:txBody>
            </p:sp>
            <p:sp>
              <p:nvSpPr>
                <p:cNvPr id="12351" name="Rectangle 140"/>
                <p:cNvSpPr>
                  <a:spLocks noChangeArrowheads="1"/>
                </p:cNvSpPr>
                <p:nvPr/>
              </p:nvSpPr>
              <p:spPr bwMode="auto">
                <a:xfrm>
                  <a:off x="2652" y="2016"/>
                  <a:ext cx="862"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41" name="Group 141"/>
              <p:cNvGrpSpPr>
                <a:grpSpLocks/>
              </p:cNvGrpSpPr>
              <p:nvPr/>
            </p:nvGrpSpPr>
            <p:grpSpPr bwMode="auto">
              <a:xfrm>
                <a:off x="3514" y="2016"/>
                <a:ext cx="777" cy="288"/>
                <a:chOff x="3514" y="2016"/>
                <a:chExt cx="777" cy="288"/>
              </a:xfrm>
            </p:grpSpPr>
            <p:sp>
              <p:nvSpPr>
                <p:cNvPr id="12348" name="Rectangle 142"/>
                <p:cNvSpPr>
                  <a:spLocks noChangeArrowheads="1"/>
                </p:cNvSpPr>
                <p:nvPr/>
              </p:nvSpPr>
              <p:spPr bwMode="auto">
                <a:xfrm>
                  <a:off x="3514" y="2016"/>
                  <a:ext cx="7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13.71%</a:t>
                  </a:r>
                </a:p>
              </p:txBody>
            </p:sp>
            <p:sp>
              <p:nvSpPr>
                <p:cNvPr id="12349" name="Rectangle 143"/>
                <p:cNvSpPr>
                  <a:spLocks noChangeArrowheads="1"/>
                </p:cNvSpPr>
                <p:nvPr/>
              </p:nvSpPr>
              <p:spPr bwMode="auto">
                <a:xfrm>
                  <a:off x="3514" y="2016"/>
                  <a:ext cx="777"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42" name="Group 144"/>
              <p:cNvGrpSpPr>
                <a:grpSpLocks/>
              </p:cNvGrpSpPr>
              <p:nvPr/>
            </p:nvGrpSpPr>
            <p:grpSpPr bwMode="auto">
              <a:xfrm>
                <a:off x="4291" y="2016"/>
                <a:ext cx="926" cy="288"/>
                <a:chOff x="4291" y="2016"/>
                <a:chExt cx="926" cy="288"/>
              </a:xfrm>
            </p:grpSpPr>
            <p:sp>
              <p:nvSpPr>
                <p:cNvPr id="12346" name="Rectangle 145"/>
                <p:cNvSpPr>
                  <a:spLocks noChangeArrowheads="1"/>
                </p:cNvSpPr>
                <p:nvPr/>
              </p:nvSpPr>
              <p:spPr bwMode="auto">
                <a:xfrm>
                  <a:off x="4291" y="2016"/>
                  <a:ext cx="9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b="1">
                      <a:solidFill>
                        <a:srgbClr val="ED181E"/>
                      </a:solidFill>
                      <a:ea typeface="ＭＳ Ｐゴシック" pitchFamily="30" charset="-128"/>
                    </a:rPr>
                    <a:t>23.82%</a:t>
                  </a:r>
                </a:p>
              </p:txBody>
            </p:sp>
            <p:sp>
              <p:nvSpPr>
                <p:cNvPr id="12347" name="Rectangle 146"/>
                <p:cNvSpPr>
                  <a:spLocks noChangeArrowheads="1"/>
                </p:cNvSpPr>
                <p:nvPr/>
              </p:nvSpPr>
              <p:spPr bwMode="auto">
                <a:xfrm>
                  <a:off x="4291" y="2016"/>
                  <a:ext cx="92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343" name="Group 147"/>
              <p:cNvGrpSpPr>
                <a:grpSpLocks/>
              </p:cNvGrpSpPr>
              <p:nvPr/>
            </p:nvGrpSpPr>
            <p:grpSpPr bwMode="auto">
              <a:xfrm>
                <a:off x="5217" y="2016"/>
                <a:ext cx="836" cy="288"/>
                <a:chOff x="5217" y="2016"/>
                <a:chExt cx="836" cy="288"/>
              </a:xfrm>
            </p:grpSpPr>
            <p:sp>
              <p:nvSpPr>
                <p:cNvPr id="12344" name="Rectangle 148"/>
                <p:cNvSpPr>
                  <a:spLocks noChangeArrowheads="1"/>
                </p:cNvSpPr>
                <p:nvPr/>
              </p:nvSpPr>
              <p:spPr bwMode="auto">
                <a:xfrm>
                  <a:off x="5217" y="2016"/>
                  <a:ext cx="8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altLang="ja-JP" sz="1600">
                      <a:ea typeface="ＭＳ Ｐゴシック" pitchFamily="30" charset="-128"/>
                    </a:rPr>
                    <a:t>100.00%</a:t>
                  </a:r>
                </a:p>
              </p:txBody>
            </p:sp>
            <p:sp>
              <p:nvSpPr>
                <p:cNvPr id="12345" name="Rectangle 149"/>
                <p:cNvSpPr>
                  <a:spLocks noChangeArrowheads="1"/>
                </p:cNvSpPr>
                <p:nvPr/>
              </p:nvSpPr>
              <p:spPr bwMode="auto">
                <a:xfrm>
                  <a:off x="5217" y="2016"/>
                  <a:ext cx="836" cy="28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12295" name="Rectangle 150"/>
            <p:cNvSpPr>
              <a:spLocks noChangeArrowheads="1"/>
            </p:cNvSpPr>
            <p:nvPr/>
          </p:nvSpPr>
          <p:spPr bwMode="auto">
            <a:xfrm>
              <a:off x="-3" y="-3"/>
              <a:ext cx="6059" cy="231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293" name="Rectangle 151"/>
          <p:cNvSpPr>
            <a:spLocks noChangeArrowheads="1"/>
          </p:cNvSpPr>
          <p:nvPr/>
        </p:nvSpPr>
        <p:spPr bwMode="auto">
          <a:xfrm>
            <a:off x="915038" y="4952292"/>
            <a:ext cx="7393632" cy="58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p>
            <a:pPr algn="ctr"/>
            <a:r>
              <a:rPr lang="en-US" altLang="ja-JP" sz="1600" b="1">
                <a:ea typeface="ＭＳ Ｐゴシック" pitchFamily="30" charset="-128"/>
              </a:rPr>
              <a:t>Table 1: Percentage of projects early, on-time, late, canceled</a:t>
            </a:r>
            <a:r>
              <a:rPr lang="en-US" altLang="ja-JP" sz="1600">
                <a:ea typeface="ＭＳ Ｐゴシック" pitchFamily="30" charset="-128"/>
              </a:rPr>
              <a:t> </a:t>
            </a:r>
            <a:br>
              <a:rPr lang="en-US" altLang="ja-JP" sz="1600">
                <a:ea typeface="ＭＳ Ｐゴシック" pitchFamily="30" charset="-128"/>
              </a:rPr>
            </a:br>
            <a:r>
              <a:rPr lang="en-US" altLang="ja-JP" sz="1600" b="1">
                <a:ea typeface="ＭＳ Ｐゴシック" pitchFamily="30" charset="-128"/>
              </a:rPr>
              <a:t>(from </a:t>
            </a:r>
            <a:r>
              <a:rPr lang="en-US" altLang="ja-JP" sz="1600" b="1" i="1">
                <a:ea typeface="ＭＳ Ｐゴシック" pitchFamily="30" charset="-128"/>
              </a:rPr>
              <a:t>Patterns of Software Systems Failure and Success, </a:t>
            </a:r>
            <a:r>
              <a:rPr lang="en-US" altLang="ja-JP" sz="1600" b="1">
                <a:ea typeface="ＭＳ Ｐゴシック" pitchFamily="30" charset="-128"/>
              </a:rPr>
              <a:t>by Capers Jones)</a:t>
            </a:r>
            <a:endParaRPr lang="en-US" altLang="ja-JP" sz="1600">
              <a:ea typeface="ＭＳ Ｐゴシック" pitchFamily="30" charset="-128"/>
            </a:endParaRPr>
          </a:p>
        </p:txBody>
      </p:sp>
    </p:spTree>
    <p:extLst>
      <p:ext uri="{BB962C8B-B14F-4D97-AF65-F5344CB8AC3E}">
        <p14:creationId xmlns:p14="http://schemas.microsoft.com/office/powerpoint/2010/main" val="30757985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normAutofit fontScale="90000"/>
          </a:bodyPr>
          <a:lstStyle/>
          <a:p>
            <a:pPr algn="ctr" eaLnBrk="1" fontAlgn="auto" hangingPunct="1">
              <a:spcAft>
                <a:spcPts val="0"/>
              </a:spcAft>
              <a:defRPr/>
            </a:pPr>
            <a:r>
              <a:rPr lang="en-US" b="1" dirty="0">
                <a:effectLst>
                  <a:outerShdw blurRad="38100" dist="38100" dir="2700000" algn="tl">
                    <a:srgbClr val="000000">
                      <a:alpha val="43137"/>
                    </a:srgbClr>
                  </a:outerShdw>
                </a:effectLst>
              </a:rPr>
              <a:t>Four iteration of sprint backlog</a:t>
            </a:r>
          </a:p>
        </p:txBody>
      </p:sp>
      <p:sp>
        <p:nvSpPr>
          <p:cNvPr id="1028" name="Content Placeholder 2"/>
          <p:cNvSpPr>
            <a:spLocks noGrp="1"/>
          </p:cNvSpPr>
          <p:nvPr>
            <p:ph idx="1"/>
          </p:nvPr>
        </p:nvSpPr>
        <p:spPr/>
        <p:txBody>
          <a:bodyPr/>
          <a:lstStyle/>
          <a:p>
            <a:pPr eaLnBrk="1" hangingPunct="1"/>
            <a:endParaRPr lang="en-US"/>
          </a:p>
        </p:txBody>
      </p:sp>
      <p:graphicFrame>
        <p:nvGraphicFramePr>
          <p:cNvPr id="1026" name="Object 2"/>
          <p:cNvGraphicFramePr>
            <a:graphicFrameLocks noChangeAspect="1"/>
          </p:cNvGraphicFramePr>
          <p:nvPr>
            <p:extLst>
              <p:ext uri="{D42A27DB-BD31-4B8C-83A1-F6EECF244321}">
                <p14:modId xmlns:p14="http://schemas.microsoft.com/office/powerpoint/2010/main" val="2380181707"/>
              </p:ext>
            </p:extLst>
          </p:nvPr>
        </p:nvGraphicFramePr>
        <p:xfrm>
          <a:off x="228600" y="1752600"/>
          <a:ext cx="8077200" cy="3886200"/>
        </p:xfrm>
        <a:graphic>
          <a:graphicData uri="http://schemas.openxmlformats.org/presentationml/2006/ole">
            <mc:AlternateContent xmlns:mc="http://schemas.openxmlformats.org/markup-compatibility/2006">
              <mc:Choice xmlns:v="urn:schemas-microsoft-com:vml" Requires="v">
                <p:oleObj spid="_x0000_s2052" name="Bitmap Image" r:id="rId3" imgW="12095238" imgH="3982006" progId="PBrush">
                  <p:embed/>
                </p:oleObj>
              </mc:Choice>
              <mc:Fallback>
                <p:oleObj name="Bitmap Image" r:id="rId3" imgW="12095238" imgH="3982006"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752600"/>
                        <a:ext cx="80772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2189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b="1" dirty="0"/>
              <a:t>          Admin Login Form</a:t>
            </a:r>
          </a:p>
        </p:txBody>
      </p:sp>
      <p:pic>
        <p:nvPicPr>
          <p:cNvPr id="43011" name="Picture 3" descr="C:\Documents and Settings\Administrator\My Documents\My Pictures\new pics of research\p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05000"/>
            <a:ext cx="69342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71221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b="1" dirty="0">
                <a:effectLst>
                  <a:outerShdw blurRad="38100" dist="38100" dir="2700000" algn="tl">
                    <a:srgbClr val="000000">
                      <a:alpha val="43137"/>
                    </a:srgbClr>
                  </a:outerShdw>
                </a:effectLst>
              </a:rPr>
              <a:t>Admin panel with menus</a:t>
            </a:r>
          </a:p>
        </p:txBody>
      </p:sp>
      <p:pic>
        <p:nvPicPr>
          <p:cNvPr id="44035" name="Picture 2" descr="C:\Documents and Settings\Administrator\My Documents\My Pictures\new pics of research\p1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47750" y="1609725"/>
            <a:ext cx="6057900" cy="4846638"/>
          </a:xfrm>
        </p:spPr>
      </p:pic>
    </p:spTree>
    <p:extLst>
      <p:ext uri="{BB962C8B-B14F-4D97-AF65-F5344CB8AC3E}">
        <p14:creationId xmlns:p14="http://schemas.microsoft.com/office/powerpoint/2010/main" val="3347051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algn="ctr" eaLnBrk="1" fontAlgn="auto" hangingPunct="1">
              <a:spcAft>
                <a:spcPts val="0"/>
              </a:spcAft>
              <a:defRPr/>
            </a:pPr>
            <a:r>
              <a:rPr lang="en-US" b="1" dirty="0"/>
              <a:t>Payment panel</a:t>
            </a:r>
          </a:p>
        </p:txBody>
      </p:sp>
      <p:pic>
        <p:nvPicPr>
          <p:cNvPr id="45059" name="Picture 2" descr="C:\Documents and Settings\Administrator\My Documents\My Pictures\new pics of research\p1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47750" y="1609725"/>
            <a:ext cx="6057900" cy="4846638"/>
          </a:xfrm>
        </p:spPr>
      </p:pic>
    </p:spTree>
    <p:extLst>
      <p:ext uri="{BB962C8B-B14F-4D97-AF65-F5344CB8AC3E}">
        <p14:creationId xmlns:p14="http://schemas.microsoft.com/office/powerpoint/2010/main" val="33397751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algn="ctr" eaLnBrk="1" fontAlgn="auto" hangingPunct="1">
              <a:spcAft>
                <a:spcPts val="0"/>
              </a:spcAft>
              <a:defRPr/>
            </a:pPr>
            <a:r>
              <a:rPr lang="en-US" b="1" dirty="0">
                <a:effectLst>
                  <a:outerShdw blurRad="38100" dist="38100" dir="2700000" algn="tl">
                    <a:srgbClr val="000000">
                      <a:alpha val="43137"/>
                    </a:srgbClr>
                  </a:outerShdw>
                </a:effectLst>
              </a:rPr>
              <a:t>Test case 4</a:t>
            </a:r>
          </a:p>
        </p:txBody>
      </p:sp>
      <p:pic>
        <p:nvPicPr>
          <p:cNvPr id="46083" name="Picture 2" descr="E:\testcase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46138" y="1609725"/>
            <a:ext cx="6461125" cy="4846638"/>
          </a:xfrm>
        </p:spPr>
      </p:pic>
    </p:spTree>
    <p:extLst>
      <p:ext uri="{BB962C8B-B14F-4D97-AF65-F5344CB8AC3E}">
        <p14:creationId xmlns:p14="http://schemas.microsoft.com/office/powerpoint/2010/main" val="23447919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239000" cy="853440"/>
          </a:xfrm>
        </p:spPr>
        <p:txBody>
          <a:bodyPr/>
          <a:lstStyle/>
          <a:p>
            <a:pPr algn="ctr" eaLnBrk="1" fontAlgn="auto" hangingPunct="1">
              <a:spcAft>
                <a:spcPts val="0"/>
              </a:spcAft>
              <a:defRPr/>
            </a:pPr>
            <a:r>
              <a:rPr lang="en-US" b="1" dirty="0">
                <a:effectLst>
                  <a:outerShdw blurRad="38100" dist="38100" dir="2700000" algn="tl">
                    <a:srgbClr val="000000">
                      <a:alpha val="43137"/>
                    </a:srgbClr>
                  </a:outerShdw>
                </a:effectLst>
              </a:rPr>
              <a:t>Results of four iteration</a:t>
            </a:r>
          </a:p>
        </p:txBody>
      </p:sp>
      <p:pic>
        <p:nvPicPr>
          <p:cNvPr id="47107" name="Picture 2" descr="F:\abdullah raza lakhan new research data\new results\resutl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447800"/>
            <a:ext cx="7848600" cy="5257800"/>
          </a:xfrm>
        </p:spPr>
      </p:pic>
    </p:spTree>
    <p:extLst>
      <p:ext uri="{BB962C8B-B14F-4D97-AF65-F5344CB8AC3E}">
        <p14:creationId xmlns:p14="http://schemas.microsoft.com/office/powerpoint/2010/main" val="2592729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7239000" cy="1143000"/>
          </a:xfrm>
        </p:spPr>
        <p:txBody>
          <a:bodyPr>
            <a:normAutofit/>
          </a:bodyPr>
          <a:lstStyle/>
          <a:p>
            <a:pPr eaLnBrk="1" fontAlgn="auto" hangingPunct="1">
              <a:spcAft>
                <a:spcPts val="0"/>
              </a:spcAft>
              <a:defRPr/>
            </a:pPr>
            <a:r>
              <a:rPr lang="en-US" b="1" dirty="0">
                <a:effectLst>
                  <a:outerShdw blurRad="38100" dist="38100" dir="2700000" algn="tl">
                    <a:srgbClr val="000000">
                      <a:alpha val="43137"/>
                    </a:srgbClr>
                  </a:outerShdw>
                </a:effectLst>
              </a:rPr>
              <a:t>Customer satisfaction graph</a:t>
            </a:r>
          </a:p>
        </p:txBody>
      </p:sp>
      <p:pic>
        <p:nvPicPr>
          <p:cNvPr id="48131" name="Picture 2" descr="C:\Documents and Settings\arlakhan\My Documents\My Pictures\customergraph.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2057400"/>
            <a:ext cx="6248400" cy="4267200"/>
          </a:xfrm>
        </p:spPr>
      </p:pic>
    </p:spTree>
    <p:extLst>
      <p:ext uri="{BB962C8B-B14F-4D97-AF65-F5344CB8AC3E}">
        <p14:creationId xmlns:p14="http://schemas.microsoft.com/office/powerpoint/2010/main" val="33972477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7239000" cy="2133600"/>
          </a:xfrm>
        </p:spPr>
        <p:txBody>
          <a:bodyPr>
            <a:normAutofit lnSpcReduction="10000"/>
          </a:bodyPr>
          <a:lstStyle/>
          <a:p>
            <a:pPr marL="274320" indent="-274320" eaLnBrk="1" hangingPunct="1">
              <a:spcAft>
                <a:spcPts val="0"/>
              </a:spcAft>
              <a:buFont typeface="Wingdings 2"/>
              <a:buNone/>
              <a:defRPr/>
            </a:pPr>
            <a:r>
              <a:rPr lang="en-US" sz="3900" b="1" cap="all" dirty="0">
                <a:effectLst>
                  <a:outerShdw blurRad="38100" dist="38100" dir="2700000" algn="tl">
                    <a:srgbClr val="000000">
                      <a:alpha val="43137"/>
                    </a:srgbClr>
                  </a:outerShdw>
                </a:effectLst>
              </a:rPr>
              <a:t>RELEASE BURNDOWN</a:t>
            </a:r>
          </a:p>
          <a:p>
            <a:pPr marL="274320" indent="-274320" eaLnBrk="1" hangingPunct="1">
              <a:spcAft>
                <a:spcPts val="0"/>
              </a:spcAft>
              <a:buFont typeface="Wingdings" pitchFamily="2" charset="2"/>
              <a:buChar char="v"/>
              <a:defRPr/>
            </a:pPr>
            <a:r>
              <a:rPr lang="en-US" sz="2000" dirty="0"/>
              <a:t>On a Scrum project, the team tracks its progress against a release plan by updating a release burn down chart at the end of each sprint. The horizontal axis of the release burn down chart shows the sprints months; the vertical axis shows the amount of work complete. </a:t>
            </a:r>
          </a:p>
          <a:p>
            <a:pPr marL="274320" indent="-274320" eaLnBrk="1" fontAlgn="auto" hangingPunct="1">
              <a:spcAft>
                <a:spcPts val="0"/>
              </a:spcAft>
              <a:buFont typeface="Wingdings 2"/>
              <a:buChar char=""/>
              <a:defRPr/>
            </a:pPr>
            <a:endParaRPr lang="en-US" dirty="0"/>
          </a:p>
        </p:txBody>
      </p:sp>
      <p:pic>
        <p:nvPicPr>
          <p:cNvPr id="49155" name="Picture 3" descr="F:\abdullah raza lakhan new research data\new results\Burt 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90800"/>
            <a:ext cx="583882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6876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benefits</a:t>
            </a:r>
          </a:p>
        </p:txBody>
      </p:sp>
      <p:sp>
        <p:nvSpPr>
          <p:cNvPr id="3" name="Content Placeholder 2"/>
          <p:cNvSpPr>
            <a:spLocks noGrp="1"/>
          </p:cNvSpPr>
          <p:nvPr>
            <p:ph idx="1"/>
          </p:nvPr>
        </p:nvSpPr>
        <p:spPr/>
        <p:txBody>
          <a:bodyPr>
            <a:normAutofit fontScale="92500" lnSpcReduction="20000"/>
          </a:bodyPr>
          <a:lstStyle/>
          <a:p>
            <a:pPr algn="just"/>
            <a:r>
              <a:rPr lang="en-GB" dirty="0"/>
              <a:t>The product is broken down into a set of manageable and understandable chunks.</a:t>
            </a:r>
          </a:p>
          <a:p>
            <a:pPr algn="just"/>
            <a:r>
              <a:rPr lang="en-GB" dirty="0"/>
              <a:t>Unstable requirements do not hold up progress.</a:t>
            </a:r>
          </a:p>
          <a:p>
            <a:pPr algn="just"/>
            <a:r>
              <a:rPr lang="en-GB" dirty="0"/>
              <a:t>The whole team have visibility of everything and consequently team communication is improved.</a:t>
            </a:r>
          </a:p>
          <a:p>
            <a:pPr algn="just"/>
            <a:r>
              <a:rPr lang="en-GB" dirty="0"/>
              <a:t>Customers see on-time delivery of increments and gain feedback on how the product works.</a:t>
            </a:r>
          </a:p>
          <a:p>
            <a:pPr algn="just"/>
            <a:r>
              <a:rPr lang="en-GB" dirty="0"/>
              <a:t>Trust between customers and developers is established and a positive culture is created in which everyone expects the project to succeed.</a:t>
            </a:r>
          </a:p>
          <a:p>
            <a:pPr algn="just"/>
            <a:endParaRPr lang="en-US" dirty="0"/>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78</a:t>
            </a:fld>
            <a:endParaRPr lang="en-US"/>
          </a:p>
        </p:txBody>
      </p:sp>
      <p:sp>
        <p:nvSpPr>
          <p:cNvPr id="6" name="Date Placeholder 5"/>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15764349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Distributed Scrum</a:t>
            </a:r>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79</a:t>
            </a:fld>
            <a:endParaRPr lang="en-US"/>
          </a:p>
        </p:txBody>
      </p:sp>
      <p:pic>
        <p:nvPicPr>
          <p:cNvPr id="9" name="Picture 8" descr="3.10 Distributed Scr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682" y="788679"/>
            <a:ext cx="7673718" cy="5604195"/>
          </a:xfrm>
          <a:prstGeom prst="rect">
            <a:avLst/>
          </a:prstGeom>
        </p:spPr>
      </p:pic>
      <p:sp>
        <p:nvSpPr>
          <p:cNvPr id="3" name="Date Placeholder 2"/>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699242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ja-JP">
                <a:ea typeface="ＭＳ Ｐゴシック" pitchFamily="30" charset="-128"/>
              </a:rPr>
              <a:t>Project cancelled</a:t>
            </a:r>
          </a:p>
        </p:txBody>
      </p:sp>
      <p:sp>
        <p:nvSpPr>
          <p:cNvPr id="13315" name="Rectangle 3"/>
          <p:cNvSpPr>
            <a:spLocks noGrp="1" noChangeArrowheads="1"/>
          </p:cNvSpPr>
          <p:nvPr>
            <p:ph type="body" idx="1"/>
          </p:nvPr>
        </p:nvSpPr>
        <p:spPr/>
        <p:txBody>
          <a:bodyPr/>
          <a:lstStyle/>
          <a:p>
            <a:pPr eaLnBrk="1" hangingPunct="1"/>
            <a:endParaRPr lang="en-US" altLang="ja-JP">
              <a:ea typeface="ＭＳ Ｐゴシック" pitchFamily="30" charset="-128"/>
            </a:endParaRPr>
          </a:p>
          <a:p>
            <a:pPr eaLnBrk="1" hangingPunct="1"/>
            <a:r>
              <a:rPr lang="en-US" altLang="ja-JP">
                <a:ea typeface="ＭＳ Ｐゴシック" pitchFamily="30" charset="-128"/>
              </a:rPr>
              <a:t>What if: </a:t>
            </a:r>
          </a:p>
          <a:p>
            <a:pPr eaLnBrk="1" hangingPunct="1">
              <a:buFontTx/>
              <a:buNone/>
            </a:pPr>
            <a:r>
              <a:rPr lang="en-US" altLang="ja-JP">
                <a:ea typeface="ＭＳ Ｐゴシック" pitchFamily="30" charset="-128"/>
              </a:rPr>
              <a:t>	short releases deliver at least some useful working software, reflecting investment to date</a:t>
            </a:r>
          </a:p>
        </p:txBody>
      </p:sp>
    </p:spTree>
    <p:extLst>
      <p:ext uri="{BB962C8B-B14F-4D97-AF65-F5344CB8AC3E}">
        <p14:creationId xmlns:p14="http://schemas.microsoft.com/office/powerpoint/2010/main" val="31884559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7239000" cy="701040"/>
          </a:xfrm>
        </p:spPr>
        <p:txBody>
          <a:bodyPr>
            <a:normAutofit fontScale="90000"/>
          </a:bodyPr>
          <a:lstStyle/>
          <a:p>
            <a:pPr eaLnBrk="1" fontAlgn="auto" hangingPunct="1">
              <a:spcAft>
                <a:spcPts val="0"/>
              </a:spcAft>
              <a:defRPr/>
            </a:pPr>
            <a:r>
              <a:rPr lang="en-US" b="1" dirty="0">
                <a:effectLst>
                  <a:outerShdw blurRad="38100" dist="38100" dir="2700000" algn="tl">
                    <a:srgbClr val="000000">
                      <a:alpha val="43137"/>
                    </a:srgbClr>
                  </a:outerShdw>
                </a:effectLst>
              </a:rPr>
              <a:t>Conclusion</a:t>
            </a:r>
          </a:p>
        </p:txBody>
      </p:sp>
      <p:sp>
        <p:nvSpPr>
          <p:cNvPr id="3" name="Content Placeholder 2"/>
          <p:cNvSpPr>
            <a:spLocks noGrp="1"/>
          </p:cNvSpPr>
          <p:nvPr>
            <p:ph idx="1"/>
          </p:nvPr>
        </p:nvSpPr>
        <p:spPr>
          <a:xfrm>
            <a:off x="304800" y="1371600"/>
            <a:ext cx="7497763" cy="5105400"/>
          </a:xfrm>
        </p:spPr>
        <p:txBody>
          <a:bodyPr>
            <a:normAutofit fontScale="77500" lnSpcReduction="20000"/>
          </a:bodyPr>
          <a:lstStyle/>
          <a:p>
            <a:pPr marL="274320" indent="-274320" eaLnBrk="1" fontAlgn="auto" hangingPunct="1">
              <a:spcAft>
                <a:spcPts val="0"/>
              </a:spcAft>
              <a:buFont typeface="Wingdings 2"/>
              <a:buChar char=""/>
              <a:defRPr/>
            </a:pPr>
            <a:r>
              <a:rPr lang="en-US" dirty="0"/>
              <a:t>Sprint to Sprint check the progress of web project</a:t>
            </a:r>
          </a:p>
          <a:p>
            <a:pPr marL="274320" indent="-274320" eaLnBrk="1" fontAlgn="auto" hangingPunct="1">
              <a:spcAft>
                <a:spcPts val="0"/>
              </a:spcAft>
              <a:buFont typeface="Wingdings 2"/>
              <a:buChar char=""/>
              <a:defRPr/>
            </a:pPr>
            <a:r>
              <a:rPr lang="en-US" dirty="0"/>
              <a:t>Customer  involve  at the end of every sprint </a:t>
            </a:r>
          </a:p>
          <a:p>
            <a:pPr marL="274320" indent="-274320" eaLnBrk="1" fontAlgn="auto" hangingPunct="1">
              <a:spcAft>
                <a:spcPts val="0"/>
              </a:spcAft>
              <a:buFont typeface="Wingdings 2"/>
              <a:buChar char=""/>
              <a:defRPr/>
            </a:pPr>
            <a:r>
              <a:rPr lang="en-US" dirty="0"/>
              <a:t>Requirements  can recharge easily.</a:t>
            </a:r>
          </a:p>
          <a:p>
            <a:pPr marL="274320" indent="-274320" eaLnBrk="1" fontAlgn="auto" hangingPunct="1">
              <a:spcAft>
                <a:spcPts val="0"/>
              </a:spcAft>
              <a:buFont typeface="Wingdings 2"/>
              <a:buChar char=""/>
              <a:defRPr/>
            </a:pPr>
            <a:r>
              <a:rPr lang="en-US" dirty="0"/>
              <a:t>Customer can change his/her mind at the end of sprint</a:t>
            </a:r>
          </a:p>
          <a:p>
            <a:pPr marL="274320" indent="-274320" eaLnBrk="1" fontAlgn="auto" hangingPunct="1">
              <a:spcAft>
                <a:spcPts val="0"/>
              </a:spcAft>
              <a:buFont typeface="Wingdings 2"/>
              <a:buChar char=""/>
              <a:defRPr/>
            </a:pPr>
            <a:r>
              <a:rPr lang="en-US" dirty="0"/>
              <a:t>Planning is proper sprint to sprint and get idea for next iteration.</a:t>
            </a:r>
          </a:p>
          <a:p>
            <a:pPr marL="274320" indent="-274320" eaLnBrk="1" fontAlgn="auto" hangingPunct="1">
              <a:spcAft>
                <a:spcPts val="0"/>
              </a:spcAft>
              <a:buFont typeface="Wingdings 2"/>
              <a:buChar char=""/>
              <a:defRPr/>
            </a:pPr>
            <a:r>
              <a:rPr lang="en-US" dirty="0"/>
              <a:t>Proper planning in each sprint get idea for good planning for next  iteration.</a:t>
            </a:r>
          </a:p>
          <a:p>
            <a:pPr marL="274320" indent="-274320" eaLnBrk="1" fontAlgn="auto" hangingPunct="1">
              <a:spcAft>
                <a:spcPts val="0"/>
              </a:spcAft>
              <a:buFont typeface="Wingdings 2"/>
              <a:buChar char=""/>
              <a:defRPr/>
            </a:pPr>
            <a:r>
              <a:rPr lang="en-US" dirty="0"/>
              <a:t>Functionality is improve on each stage.</a:t>
            </a:r>
          </a:p>
          <a:p>
            <a:pPr marL="274320" indent="-274320" eaLnBrk="1" fontAlgn="auto" hangingPunct="1">
              <a:spcAft>
                <a:spcPts val="0"/>
              </a:spcAft>
              <a:buFont typeface="Wingdings 2"/>
              <a:buChar char=""/>
              <a:defRPr/>
            </a:pPr>
            <a:r>
              <a:rPr lang="en-US" dirty="0"/>
              <a:t>Short term sprint is better than long term duration.</a:t>
            </a:r>
          </a:p>
          <a:p>
            <a:pPr marL="274320" indent="-274320" eaLnBrk="1" fontAlgn="auto" hangingPunct="1">
              <a:spcAft>
                <a:spcPts val="0"/>
              </a:spcAft>
              <a:buFont typeface="Wingdings 2"/>
              <a:buChar char=""/>
              <a:defRPr/>
            </a:pPr>
            <a:r>
              <a:rPr lang="en-US" dirty="0"/>
              <a:t>Changing requirements is very easy at the end of sprint.</a:t>
            </a:r>
          </a:p>
          <a:p>
            <a:pPr marL="274320" indent="-274320" eaLnBrk="1" fontAlgn="auto" hangingPunct="1">
              <a:spcAft>
                <a:spcPts val="0"/>
              </a:spcAft>
              <a:buFont typeface="Wingdings 2"/>
              <a:buChar char=""/>
              <a:defRPr/>
            </a:pPr>
            <a:endParaRPr lang="en-US" dirty="0"/>
          </a:p>
          <a:p>
            <a:pPr marL="274320" indent="-274320" eaLnBrk="1" fontAlgn="auto" hangingPunct="1">
              <a:spcAft>
                <a:spcPts val="0"/>
              </a:spcAft>
              <a:buFont typeface="Wingdings 2"/>
              <a:buChar char=""/>
              <a:defRPr/>
            </a:pPr>
            <a:endParaRPr lang="en-US" dirty="0"/>
          </a:p>
          <a:p>
            <a:pPr marL="274320" indent="-274320" eaLnBrk="1" fontAlgn="auto" hangingPunct="1">
              <a:spcAft>
                <a:spcPts val="0"/>
              </a:spcAft>
              <a:buFont typeface="Wingdings 2"/>
              <a:buChar char=""/>
              <a:defRPr/>
            </a:pPr>
            <a:endParaRPr lang="en-US" dirty="0"/>
          </a:p>
          <a:p>
            <a:pPr marL="274320" indent="-274320" eaLnBrk="1" fontAlgn="auto" hangingPunct="1">
              <a:spcAft>
                <a:spcPts val="0"/>
              </a:spcAft>
              <a:buFont typeface="Wingdings 2"/>
              <a:buChar char=""/>
              <a:defRPr/>
            </a:pPr>
            <a:endParaRPr lang="en-US" dirty="0"/>
          </a:p>
          <a:p>
            <a:pPr marL="274320" indent="-274320" eaLnBrk="1" fontAlgn="auto" hangingPunct="1">
              <a:spcAft>
                <a:spcPts val="0"/>
              </a:spcAft>
              <a:buFont typeface="Wingdings 2"/>
              <a:buChar char=""/>
              <a:defRPr/>
            </a:pPr>
            <a:endParaRPr lang="en-US" dirty="0"/>
          </a:p>
        </p:txBody>
      </p:sp>
    </p:spTree>
    <p:extLst>
      <p:ext uri="{BB962C8B-B14F-4D97-AF65-F5344CB8AC3E}">
        <p14:creationId xmlns:p14="http://schemas.microsoft.com/office/powerpoint/2010/main" val="2914931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pPr eaLnBrk="1" fontAlgn="auto" hangingPunct="1">
              <a:spcAft>
                <a:spcPts val="0"/>
              </a:spcAft>
              <a:defRPr/>
            </a:pPr>
            <a:r>
              <a:rPr lang="en-US" b="1" dirty="0">
                <a:effectLst>
                  <a:outerShdw blurRad="38100" dist="38100" dir="2700000" algn="tl">
                    <a:srgbClr val="000000">
                      <a:alpha val="43137"/>
                    </a:srgbClr>
                  </a:outerShdw>
                </a:effectLst>
              </a:rPr>
              <a:t>References</a:t>
            </a:r>
          </a:p>
        </p:txBody>
      </p:sp>
      <p:sp>
        <p:nvSpPr>
          <p:cNvPr id="3" name="Content Placeholder 2"/>
          <p:cNvSpPr>
            <a:spLocks noGrp="1"/>
          </p:cNvSpPr>
          <p:nvPr>
            <p:ph idx="1"/>
          </p:nvPr>
        </p:nvSpPr>
        <p:spPr>
          <a:xfrm>
            <a:off x="152400" y="1371600"/>
            <a:ext cx="7543800" cy="5105400"/>
          </a:xfrm>
        </p:spPr>
        <p:txBody>
          <a:bodyPr>
            <a:normAutofit fontScale="55000" lnSpcReduction="20000"/>
          </a:bodyPr>
          <a:lstStyle/>
          <a:p>
            <a:pPr marL="274320" indent="-274320" algn="just" eaLnBrk="1" fontAlgn="auto" hangingPunct="1">
              <a:spcAft>
                <a:spcPts val="0"/>
              </a:spcAft>
              <a:buFont typeface="Wingdings 2"/>
              <a:buNone/>
              <a:defRPr/>
            </a:pPr>
            <a:r>
              <a:rPr lang="en-US" dirty="0"/>
              <a:t>  [1] A Case Study on Agile Estimating and Planning using Scrum </a:t>
            </a:r>
          </a:p>
          <a:p>
            <a:pPr marL="274320" indent="-274320" algn="just" eaLnBrk="1" fontAlgn="auto" hangingPunct="1">
              <a:spcAft>
                <a:spcPts val="0"/>
              </a:spcAft>
              <a:buFont typeface="Wingdings 2"/>
              <a:buNone/>
              <a:defRPr/>
            </a:pPr>
            <a:r>
              <a:rPr lang="en-US" dirty="0"/>
              <a:t>         V. Manic (research paper) 2011.  </a:t>
            </a:r>
          </a:p>
          <a:p>
            <a:pPr marL="274320" indent="-274320" algn="just" eaLnBrk="1" fontAlgn="auto" hangingPunct="1">
              <a:spcAft>
                <a:spcPts val="0"/>
              </a:spcAft>
              <a:buFont typeface="Wingdings 2"/>
              <a:buNone/>
              <a:defRPr/>
            </a:pPr>
            <a:r>
              <a:rPr lang="en-US" dirty="0"/>
              <a:t>  [2]  Stephen Schacht Classical and Object-Oriented Software       </a:t>
            </a:r>
          </a:p>
          <a:p>
            <a:pPr marL="274320" indent="-274320" algn="just" eaLnBrk="1" fontAlgn="auto" hangingPunct="1">
              <a:spcAft>
                <a:spcPts val="0"/>
              </a:spcAft>
              <a:buFont typeface="Wingdings 2"/>
              <a:buNone/>
              <a:defRPr/>
            </a:pPr>
            <a:r>
              <a:rPr lang="en-US" dirty="0"/>
              <a:t>           Engineering. 6/e, WCB McGraw Hill, New York, (white paper)2010.   </a:t>
            </a:r>
          </a:p>
          <a:p>
            <a:pPr marL="274320" indent="-274320" algn="just" eaLnBrk="1" fontAlgn="auto" hangingPunct="1">
              <a:spcAft>
                <a:spcPts val="0"/>
              </a:spcAft>
              <a:buFont typeface="Wingdings 2"/>
              <a:buNone/>
              <a:defRPr/>
            </a:pPr>
            <a:r>
              <a:rPr lang="en-US" dirty="0"/>
              <a:t>  [3] Schatz B., Abdul shafi I. Primavera Gets Agile: A Successful </a:t>
            </a:r>
          </a:p>
          <a:p>
            <a:pPr marL="274320" indent="-274320" algn="just" eaLnBrk="1" fontAlgn="auto" hangingPunct="1">
              <a:spcAft>
                <a:spcPts val="0"/>
              </a:spcAft>
              <a:buFont typeface="Wingdings 2"/>
              <a:buNone/>
              <a:defRPr/>
            </a:pPr>
            <a:r>
              <a:rPr lang="en-US" dirty="0"/>
              <a:t>          Transition to Agile Development (white paper)2011.	</a:t>
            </a:r>
          </a:p>
          <a:p>
            <a:pPr marL="274320" indent="-274320" algn="just" eaLnBrk="1" fontAlgn="auto" hangingPunct="1">
              <a:spcAft>
                <a:spcPts val="0"/>
              </a:spcAft>
              <a:buFont typeface="Wingdings 2"/>
              <a:buNone/>
              <a:defRPr/>
            </a:pPr>
            <a:r>
              <a:rPr lang="en-US" dirty="0"/>
              <a:t>   [4] Gerber, Aurona; Van der Merwe, Alta; Alberts, Ronell,    </a:t>
            </a:r>
          </a:p>
          <a:p>
            <a:pPr marL="274320" indent="-274320" algn="just" eaLnBrk="1" fontAlgn="auto" hangingPunct="1">
              <a:spcAft>
                <a:spcPts val="0"/>
              </a:spcAft>
              <a:buFont typeface="Wingdings 2"/>
              <a:buNone/>
              <a:defRPr/>
            </a:pPr>
            <a:r>
              <a:rPr lang="en-US" dirty="0"/>
              <a:t>          Implications of  Rapid Development Methodologies, CSITEd , </a:t>
            </a:r>
          </a:p>
          <a:p>
            <a:pPr marL="274320" indent="-274320" algn="just" eaLnBrk="1" fontAlgn="auto" hangingPunct="1">
              <a:spcAft>
                <a:spcPts val="0"/>
              </a:spcAft>
              <a:buFont typeface="Wingdings 2"/>
              <a:buNone/>
              <a:defRPr/>
            </a:pPr>
            <a:r>
              <a:rPr lang="en-US" dirty="0"/>
              <a:t>          Mauritius (research paper)2011. </a:t>
            </a:r>
          </a:p>
          <a:p>
            <a:pPr marL="274320" indent="-274320" algn="just" eaLnBrk="1" fontAlgn="auto" hangingPunct="1">
              <a:spcAft>
                <a:spcPts val="0"/>
              </a:spcAft>
              <a:buFont typeface="Wingdings 2"/>
              <a:buNone/>
              <a:defRPr/>
            </a:pPr>
            <a:r>
              <a:rPr lang="en-US" dirty="0"/>
              <a:t>   [5]  Yatco, Mei  Agile  Joint Application/development. University of   </a:t>
            </a:r>
          </a:p>
          <a:p>
            <a:pPr marL="274320" indent="-274320" algn="just" eaLnBrk="1" fontAlgn="auto" hangingPunct="1">
              <a:spcAft>
                <a:spcPts val="0"/>
              </a:spcAft>
              <a:buFont typeface="Wingdings 2"/>
              <a:buNone/>
              <a:defRPr/>
            </a:pPr>
            <a:r>
              <a:rPr lang="en-US" dirty="0"/>
              <a:t>          Missouri-St. Louis  (research paper)2011. </a:t>
            </a:r>
          </a:p>
          <a:p>
            <a:pPr marL="274320" indent="-274320" algn="just" eaLnBrk="1" fontAlgn="auto" hangingPunct="1">
              <a:spcAft>
                <a:spcPts val="0"/>
              </a:spcAft>
              <a:buFont typeface="Wingdings 2"/>
              <a:buNone/>
              <a:defRPr/>
            </a:pPr>
            <a:r>
              <a:rPr lang="en-US" dirty="0"/>
              <a:t>   [6]  Schell Jesse  "Chapter Seven: The Game Improves Through  </a:t>
            </a:r>
          </a:p>
          <a:p>
            <a:pPr marL="274320" indent="-274320" algn="just" eaLnBrk="1" fontAlgn="auto" hangingPunct="1">
              <a:spcAft>
                <a:spcPts val="0"/>
              </a:spcAft>
              <a:buFont typeface="Wingdings 2"/>
              <a:buNone/>
              <a:defRPr/>
            </a:pPr>
            <a:r>
              <a:rPr lang="en-US" dirty="0"/>
              <a:t>           scrum  Iteration". The Art of Game .Design. Elsevier. pp. 79–95. </a:t>
            </a:r>
          </a:p>
          <a:p>
            <a:pPr marL="274320" indent="-274320" algn="just" eaLnBrk="1" fontAlgn="auto" hangingPunct="1">
              <a:spcAft>
                <a:spcPts val="0"/>
              </a:spcAft>
              <a:buFont typeface="Wingdings 2"/>
              <a:buNone/>
              <a:defRPr/>
            </a:pPr>
            <a:r>
              <a:rPr lang="en-US" dirty="0"/>
              <a:t>           ISBN 978-0-12- 369496-6 2010.</a:t>
            </a:r>
          </a:p>
          <a:p>
            <a:pPr marL="274320" indent="-274320" algn="just" eaLnBrk="1" fontAlgn="auto" hangingPunct="1">
              <a:spcAft>
                <a:spcPts val="0"/>
              </a:spcAft>
              <a:buFont typeface="Wingdings 2"/>
              <a:buNone/>
              <a:defRPr/>
            </a:pPr>
            <a:r>
              <a:rPr lang="en-US" dirty="0"/>
              <a:t>  [7] Carver J. Shull F. A checklist  for integrating student empirical studies with research and </a:t>
            </a:r>
          </a:p>
          <a:p>
            <a:pPr marL="274320" indent="-274320" algn="just" eaLnBrk="1" fontAlgn="auto" hangingPunct="1">
              <a:spcAft>
                <a:spcPts val="0"/>
              </a:spcAft>
              <a:buFont typeface="Wingdings 2"/>
              <a:buNone/>
              <a:defRPr/>
            </a:pPr>
            <a:r>
              <a:rPr lang="en-US" dirty="0"/>
              <a:t>           teaching goals // Empirical Software Engineering, (research paper) 2010.</a:t>
            </a:r>
          </a:p>
          <a:p>
            <a:pPr marL="274320" indent="-274320" algn="just" eaLnBrk="1" fontAlgn="auto" hangingPunct="1">
              <a:spcAft>
                <a:spcPts val="0"/>
              </a:spcAft>
              <a:buFont typeface="Wingdings 2"/>
              <a:buNone/>
              <a:defRPr/>
            </a:pPr>
            <a:r>
              <a:rPr lang="en-US" dirty="0"/>
              <a:t>     </a:t>
            </a:r>
          </a:p>
          <a:p>
            <a:pPr marL="274320" indent="-274320" eaLnBrk="1" fontAlgn="auto" hangingPunct="1">
              <a:spcAft>
                <a:spcPts val="0"/>
              </a:spcAft>
              <a:buFont typeface="Wingdings 2"/>
              <a:buChar char=""/>
              <a:defRPr/>
            </a:pPr>
            <a:endParaRPr lang="en-US" dirty="0"/>
          </a:p>
        </p:txBody>
      </p:sp>
    </p:spTree>
    <p:extLst>
      <p:ext uri="{BB962C8B-B14F-4D97-AF65-F5344CB8AC3E}">
        <p14:creationId xmlns:p14="http://schemas.microsoft.com/office/powerpoint/2010/main" val="1740712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ja-JP">
                <a:ea typeface="ＭＳ Ｐゴシック" pitchFamily="30" charset="-128"/>
              </a:rPr>
              <a:t>Business changes</a:t>
            </a:r>
          </a:p>
        </p:txBody>
      </p:sp>
      <p:sp>
        <p:nvSpPr>
          <p:cNvPr id="14339" name="Rectangle 3"/>
          <p:cNvSpPr>
            <a:spLocks noGrp="1" noChangeArrowheads="1"/>
          </p:cNvSpPr>
          <p:nvPr>
            <p:ph type="body" idx="1"/>
          </p:nvPr>
        </p:nvSpPr>
        <p:spPr>
          <a:xfrm>
            <a:off x="534038" y="1980598"/>
            <a:ext cx="7924481" cy="4115756"/>
          </a:xfrm>
        </p:spPr>
        <p:txBody>
          <a:bodyPr/>
          <a:lstStyle/>
          <a:p>
            <a:pPr eaLnBrk="1" hangingPunct="1"/>
            <a:r>
              <a:rPr lang="en-US" altLang="ja-JP">
                <a:ea typeface="ＭＳ Ｐゴシック" pitchFamily="30" charset="-128"/>
              </a:rPr>
              <a:t>New laws, market changes: business priorities change</a:t>
            </a:r>
          </a:p>
          <a:p>
            <a:pPr eaLnBrk="1" hangingPunct="1"/>
            <a:endParaRPr lang="en-US" altLang="ja-JP">
              <a:ea typeface="ＭＳ Ｐゴシック" pitchFamily="30" charset="-128"/>
            </a:endParaRPr>
          </a:p>
          <a:p>
            <a:pPr eaLnBrk="1" hangingPunct="1"/>
            <a:r>
              <a:rPr lang="en-US" altLang="ja-JP">
                <a:ea typeface="ＭＳ Ｐゴシック" pitchFamily="30" charset="-128"/>
              </a:rPr>
              <a:t>What if: </a:t>
            </a:r>
          </a:p>
          <a:p>
            <a:pPr eaLnBrk="1" hangingPunct="1">
              <a:buFontTx/>
              <a:buNone/>
            </a:pPr>
            <a:r>
              <a:rPr lang="en-US" altLang="ja-JP">
                <a:ea typeface="ＭＳ Ｐゴシック" pitchFamily="30" charset="-128"/>
              </a:rPr>
              <a:t>	the customer can change their mind, substitute functionality, and change priorities</a:t>
            </a:r>
          </a:p>
        </p:txBody>
      </p:sp>
    </p:spTree>
    <p:extLst>
      <p:ext uri="{BB962C8B-B14F-4D97-AF65-F5344CB8AC3E}">
        <p14:creationId xmlns:p14="http://schemas.microsoft.com/office/powerpoint/2010/main" val="2018390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TotalTime>
  <Words>3315</Words>
  <Application>Microsoft Office PowerPoint</Application>
  <PresentationFormat>On-screen Show (4:3)</PresentationFormat>
  <Paragraphs>503</Paragraphs>
  <Slides>81</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95" baseType="lpstr">
      <vt:lpstr>ＭＳ Ｐゴシック</vt:lpstr>
      <vt:lpstr>Arial</vt:lpstr>
      <vt:lpstr>Calibri</vt:lpstr>
      <vt:lpstr>Helvetica</vt:lpstr>
      <vt:lpstr>Palatino</vt:lpstr>
      <vt:lpstr>Times</vt:lpstr>
      <vt:lpstr>Times New Roman</vt:lpstr>
      <vt:lpstr>Trebuchet MS</vt:lpstr>
      <vt:lpstr>Wingdings</vt:lpstr>
      <vt:lpstr>Wingdings 2</vt:lpstr>
      <vt:lpstr>Zapf Dingbats</vt:lpstr>
      <vt:lpstr>Office Theme</vt:lpstr>
      <vt:lpstr>Photo Editor Photo</vt:lpstr>
      <vt:lpstr>Bitmap Image</vt:lpstr>
      <vt:lpstr>Agile  Software Development</vt:lpstr>
      <vt:lpstr>PowerPoint Presentation</vt:lpstr>
      <vt:lpstr>Problems in  software development</vt:lpstr>
      <vt:lpstr>Schedule slips</vt:lpstr>
      <vt:lpstr>Business misunderstood</vt:lpstr>
      <vt:lpstr>Defect rate</vt:lpstr>
      <vt:lpstr>Project cancelled</vt:lpstr>
      <vt:lpstr>Project cancelled</vt:lpstr>
      <vt:lpstr>Business changes</vt:lpstr>
      <vt:lpstr>Agile development</vt:lpstr>
      <vt:lpstr>Plan-driven and agile development</vt:lpstr>
      <vt:lpstr> The Manifesto for  Agile Software Development</vt:lpstr>
      <vt:lpstr>The principles of agile methods </vt:lpstr>
      <vt:lpstr>Extreme programming</vt:lpstr>
      <vt:lpstr>PowerPoint Presentation</vt:lpstr>
      <vt:lpstr>From Waterfall to Extreme Programming</vt:lpstr>
      <vt:lpstr>Purpose of XP – Reduce the cost of change</vt:lpstr>
      <vt:lpstr>Extreme programming practices (a) </vt:lpstr>
      <vt:lpstr>Extreme programming practices (b)</vt:lpstr>
      <vt:lpstr>XP and agile principles</vt:lpstr>
      <vt:lpstr>Influential XP practices</vt:lpstr>
      <vt:lpstr>User stories for requirements</vt:lpstr>
      <vt:lpstr>Examples of task cards for prescribing medication </vt:lpstr>
      <vt:lpstr>Refactoring</vt:lpstr>
      <vt:lpstr>Refactoring example: Rename variable</vt:lpstr>
      <vt:lpstr>Refactoring example: Rename method</vt:lpstr>
      <vt:lpstr>Test-first development</vt:lpstr>
      <vt:lpstr>Test case description for dose checking </vt:lpstr>
      <vt:lpstr>PowerPoint Presentation</vt:lpstr>
      <vt:lpstr>How to write tests?</vt:lpstr>
      <vt:lpstr>Writing tests</vt:lpstr>
      <vt:lpstr>Problems with test-first development</vt:lpstr>
      <vt:lpstr>Pair Programming</vt:lpstr>
      <vt:lpstr>Here is how pair programming works:</vt:lpstr>
      <vt:lpstr>Pair Programming http://www.pairprogramming.com/</vt:lpstr>
      <vt:lpstr>Pair programming</vt:lpstr>
      <vt:lpstr>PowerPoint Presentation</vt:lpstr>
      <vt:lpstr>Agile project management</vt:lpstr>
      <vt:lpstr>Intro of Agile Scrum </vt:lpstr>
      <vt:lpstr>Scrum</vt:lpstr>
      <vt:lpstr>Scrum</vt:lpstr>
      <vt:lpstr>Scrum</vt:lpstr>
      <vt:lpstr>Scrum terminology (a)</vt:lpstr>
      <vt:lpstr>PowerPoint Presentation</vt:lpstr>
      <vt:lpstr>Scrum sprint cycle</vt:lpstr>
      <vt:lpstr>Problem statement</vt:lpstr>
      <vt:lpstr>Goal</vt:lpstr>
      <vt:lpstr>Life cycle of case Study contains following steps</vt:lpstr>
      <vt:lpstr>Product Backlog</vt:lpstr>
      <vt:lpstr>Sprint Planning meeting</vt:lpstr>
      <vt:lpstr> Sprint backlog of First Iteration</vt:lpstr>
      <vt:lpstr>        Layout of website</vt:lpstr>
      <vt:lpstr>Daily Scrum</vt:lpstr>
      <vt:lpstr>Menus on Layout</vt:lpstr>
      <vt:lpstr>Links on Menus Layout</vt:lpstr>
      <vt:lpstr>Display products on main page</vt:lpstr>
      <vt:lpstr>Customer account form</vt:lpstr>
      <vt:lpstr>Test case Iteration one</vt:lpstr>
      <vt:lpstr>Results of First two weeks Iteration</vt:lpstr>
      <vt:lpstr>Sprint Review Meeting</vt:lpstr>
      <vt:lpstr>Sprint backlog of second iteration</vt:lpstr>
      <vt:lpstr>Cart implement</vt:lpstr>
      <vt:lpstr>Customer Account Form</vt:lpstr>
      <vt:lpstr>Customer filled the form</vt:lpstr>
      <vt:lpstr>Customer Login</vt:lpstr>
      <vt:lpstr>Test Case 2</vt:lpstr>
      <vt:lpstr>Final receipt in pdf</vt:lpstr>
      <vt:lpstr>Test case 3</vt:lpstr>
      <vt:lpstr>Results of iteration three</vt:lpstr>
      <vt:lpstr>Four iteration of sprint backlog</vt:lpstr>
      <vt:lpstr>          Admin Login Form</vt:lpstr>
      <vt:lpstr>Admin panel with menus</vt:lpstr>
      <vt:lpstr>Payment panel</vt:lpstr>
      <vt:lpstr>Test case 4</vt:lpstr>
      <vt:lpstr>Results of four iteration</vt:lpstr>
      <vt:lpstr>Customer satisfaction graph</vt:lpstr>
      <vt:lpstr>PowerPoint Presentation</vt:lpstr>
      <vt:lpstr>Scrum benefits</vt:lpstr>
      <vt:lpstr>Distributed Scrum</vt:lpstr>
      <vt:lpstr>Conclusion</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dc:title>
  <dc:creator>msp</dc:creator>
  <cp:lastModifiedBy>admin</cp:lastModifiedBy>
  <cp:revision>22</cp:revision>
  <dcterms:created xsi:type="dcterms:W3CDTF">2006-08-16T00:00:00Z</dcterms:created>
  <dcterms:modified xsi:type="dcterms:W3CDTF">2023-10-31T04:10:54Z</dcterms:modified>
</cp:coreProperties>
</file>